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5"/>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020993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0.jpeg"/><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16.xml"/><Relationship Id="rId4" Type="http://schemas.openxmlformats.org/officeDocument/2006/relationships/image" Target="../media/image94.png"/></Relationships>
</file>

<file path=ppt/slides/_rels/slide8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6.png"/></Relationships>
</file>

<file path=ppt/slides/_rels/slide9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Now these are the generations of the sons of Noah, Shem, Ham, and Japheth: and unto them were sons born after the flood. … By these were the isles of the Gentiles divided in their lands; every one after his tongue, after their families, in their nations"/>
          <p:cNvSpPr txBox="1">
            <a:spLocks noGrp="1"/>
          </p:cNvSpPr>
          <p:nvPr>
            <p:ph type="body" idx="1"/>
          </p:nvPr>
        </p:nvSpPr>
        <p:spPr>
          <a:xfrm>
            <a:off x="1105743" y="2340768"/>
            <a:ext cx="10793314" cy="5097464"/>
          </a:xfrm>
          <a:prstGeom prst="rect">
            <a:avLst/>
          </a:prstGeom>
        </p:spPr>
        <p:txBody>
          <a:bodyPr/>
          <a:lstStyle>
            <a:lvl1pPr algn="ctr">
              <a:defRPr sz="4200">
                <a:solidFill>
                  <a:srgbClr val="DEDDDE"/>
                </a:solidFill>
              </a:defRPr>
            </a:lvl1pPr>
          </a:lstStyle>
          <a:p>
            <a:r>
              <a:t>“Now these are the generations of the sons of Noah, Shem, Ham, and Japheth: and unto them were sons born after the flood. … By these were the isles of the Gentiles divided in their lands; every one after his tongue, after their families, in their nations” (Ge. 10:1, 5).</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 name="Mari was a center for pagan soothsayers and diviners. Many of their tablets were discovered in the ruins beginning in 1933 (Bible Knowledge Commentary). Balaam was from Pethor, which was in this region (De. 23:4)."/>
          <p:cNvSpPr txBox="1">
            <a:spLocks noGrp="1"/>
          </p:cNvSpPr>
          <p:nvPr>
            <p:ph type="body" sz="half" idx="1"/>
          </p:nvPr>
        </p:nvSpPr>
        <p:spPr>
          <a:xfrm>
            <a:off x="876300" y="927100"/>
            <a:ext cx="4790183" cy="8177808"/>
          </a:xfrm>
          <a:prstGeom prst="rect">
            <a:avLst/>
          </a:prstGeom>
        </p:spPr>
        <p:txBody>
          <a:bodyPr/>
          <a:lstStyle/>
          <a:p>
            <a:pPr>
              <a:defRPr sz="3400">
                <a:solidFill>
                  <a:srgbClr val="85C3EA"/>
                </a:solidFill>
              </a:defRPr>
            </a:pPr>
            <a:r>
              <a:t>Mari was a center for pagan soothsayers and diviners. Many of their tablets were discovered in the ruins beginning in 1933 (</a:t>
            </a:r>
            <a:r>
              <a:rPr i="1"/>
              <a:t>Bible Knowledge Commentary</a:t>
            </a:r>
            <a:r>
              <a:t>). Balaam was from Pethor, which was in this region (De. 23:4).</a:t>
            </a:r>
          </a:p>
        </p:txBody>
      </p:sp>
      <p:grpSp>
        <p:nvGrpSpPr>
          <p:cNvPr id="821" name="archaeology-illustrated--26805.jpeg"/>
          <p:cNvGrpSpPr/>
          <p:nvPr/>
        </p:nvGrpSpPr>
        <p:grpSpPr>
          <a:xfrm>
            <a:off x="6217750" y="1016000"/>
            <a:ext cx="5834551" cy="7721601"/>
            <a:chOff x="0" y="0"/>
            <a:chExt cx="5834549" cy="7721600"/>
          </a:xfrm>
        </p:grpSpPr>
        <p:pic>
          <p:nvPicPr>
            <p:cNvPr id="820" name="archaeology-illustrated--26805.jpeg" descr="archaeology-illustrated--26805.jpeg"/>
            <p:cNvPicPr>
              <a:picLocks noChangeAspect="1"/>
            </p:cNvPicPr>
            <p:nvPr/>
          </p:nvPicPr>
          <p:blipFill>
            <a:blip r:embed="rId2"/>
            <a:srcRect l="26339" r="26339"/>
            <a:stretch>
              <a:fillRect/>
            </a:stretch>
          </p:blipFill>
          <p:spPr>
            <a:xfrm>
              <a:off x="76200" y="63500"/>
              <a:ext cx="5694850" cy="7581900"/>
            </a:xfrm>
            <a:prstGeom prst="rect">
              <a:avLst/>
            </a:prstGeom>
            <a:ln>
              <a:noFill/>
            </a:ln>
            <a:effectLst/>
          </p:spPr>
        </p:pic>
        <p:pic>
          <p:nvPicPr>
            <p:cNvPr id="819" name="archaeology-illustrated--26805.jpeg" descr="archaeology-illustrated--26805.jpeg"/>
            <p:cNvPicPr>
              <a:picLocks/>
            </p:cNvPicPr>
            <p:nvPr/>
          </p:nvPicPr>
          <p:blipFill>
            <a:blip r:embed="rId3"/>
            <a:stretch>
              <a:fillRect/>
            </a:stretch>
          </p:blipFill>
          <p:spPr>
            <a:xfrm>
              <a:off x="0" y="0"/>
              <a:ext cx="5834550" cy="7721601"/>
            </a:xfrm>
            <a:prstGeom prst="rect">
              <a:avLst/>
            </a:prstGeom>
            <a:effectLst/>
          </p:spPr>
        </p:pic>
      </p:grpSp>
      <p:sp>
        <p:nvSpPr>
          <p:cNvPr id="822" name="(c) Archaeology Illustrated"/>
          <p:cNvSpPr txBox="1"/>
          <p:nvPr/>
        </p:nvSpPr>
        <p:spPr>
          <a:xfrm>
            <a:off x="7994643" y="8095143"/>
            <a:ext cx="4191410" cy="7126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Mari fell to the Babylonian armies under Hammurabi soon after 1760 BC."/>
          <p:cNvSpPr txBox="1">
            <a:spLocks noGrp="1"/>
          </p:cNvSpPr>
          <p:nvPr>
            <p:ph type="body" sz="half" idx="1"/>
          </p:nvPr>
        </p:nvSpPr>
        <p:spPr>
          <a:xfrm>
            <a:off x="876300" y="927100"/>
            <a:ext cx="5600700" cy="8140700"/>
          </a:xfrm>
          <a:prstGeom prst="rect">
            <a:avLst/>
          </a:prstGeom>
        </p:spPr>
        <p:txBody>
          <a:bodyPr/>
          <a:lstStyle>
            <a:lvl1pPr>
              <a:defRPr sz="3400">
                <a:solidFill>
                  <a:srgbClr val="85C3EA"/>
                </a:solidFill>
              </a:defRPr>
            </a:lvl1pPr>
          </a:lstStyle>
          <a:p>
            <a:r>
              <a:t>Mari fell to the Babylonian armies under Hammurabi soon after 1760 BC.</a:t>
            </a:r>
          </a:p>
        </p:txBody>
      </p:sp>
      <p:grpSp>
        <p:nvGrpSpPr>
          <p:cNvPr id="827" name="Archaeology Illustrated_0074.jpeg"/>
          <p:cNvGrpSpPr/>
          <p:nvPr/>
        </p:nvGrpSpPr>
        <p:grpSpPr>
          <a:xfrm>
            <a:off x="6985000" y="1016000"/>
            <a:ext cx="5067300" cy="6700115"/>
            <a:chOff x="0" y="0"/>
            <a:chExt cx="5067300" cy="6700114"/>
          </a:xfrm>
        </p:grpSpPr>
        <p:pic>
          <p:nvPicPr>
            <p:cNvPr id="826" name="Archaeology Illustrated_0074.jpeg" descr="Archaeology Illustrated_0074.jpeg"/>
            <p:cNvPicPr>
              <a:picLocks noChangeAspect="1"/>
            </p:cNvPicPr>
            <p:nvPr/>
          </p:nvPicPr>
          <p:blipFill>
            <a:blip r:embed="rId2"/>
            <a:srcRect l="25815" r="25795"/>
            <a:stretch>
              <a:fillRect/>
            </a:stretch>
          </p:blipFill>
          <p:spPr>
            <a:xfrm>
              <a:off x="76200" y="63500"/>
              <a:ext cx="4927600" cy="6560415"/>
            </a:xfrm>
            <a:prstGeom prst="rect">
              <a:avLst/>
            </a:prstGeom>
            <a:ln>
              <a:noFill/>
            </a:ln>
            <a:effectLst/>
          </p:spPr>
        </p:pic>
        <p:pic>
          <p:nvPicPr>
            <p:cNvPr id="825" name="Archaeology Illustrated_0074.jpeg" descr="Archaeology Illustrated_0074.jpe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Nineveh is mentioned in Genesis 10 as founded by Assur (Ge. 10:11)."/>
          <p:cNvSpPr txBox="1">
            <a:spLocks noGrp="1"/>
          </p:cNvSpPr>
          <p:nvPr>
            <p:ph type="body" sz="half" idx="1"/>
          </p:nvPr>
        </p:nvSpPr>
        <p:spPr>
          <a:xfrm>
            <a:off x="876300" y="2565400"/>
            <a:ext cx="5651500" cy="5448300"/>
          </a:xfrm>
          <a:prstGeom prst="rect">
            <a:avLst/>
          </a:prstGeom>
        </p:spPr>
        <p:txBody>
          <a:bodyPr/>
          <a:lstStyle>
            <a:lvl1pPr>
              <a:defRPr sz="3400">
                <a:solidFill>
                  <a:srgbClr val="85C3EA"/>
                </a:solidFill>
              </a:defRPr>
            </a:lvl1pPr>
          </a:lstStyle>
          <a:p>
            <a:r>
              <a:t>Nineveh is mentioned in Genesis 10 as founded by Assur (Ge. 10:11).</a:t>
            </a:r>
          </a:p>
        </p:txBody>
      </p:sp>
      <p:sp>
        <p:nvSpPr>
          <p:cNvPr id="830" name="NINEVEH"/>
          <p:cNvSpPr txBox="1"/>
          <p:nvPr/>
        </p:nvSpPr>
        <p:spPr>
          <a:xfrm>
            <a:off x="876300" y="1257300"/>
            <a:ext cx="5651500" cy="1193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NINEVEH</a:t>
            </a:r>
          </a:p>
        </p:txBody>
      </p:sp>
      <p:grpSp>
        <p:nvGrpSpPr>
          <p:cNvPr id="833" name="archaeology-illustrated-- Nineveh 57129.jpeg"/>
          <p:cNvGrpSpPr/>
          <p:nvPr/>
        </p:nvGrpSpPr>
        <p:grpSpPr>
          <a:xfrm>
            <a:off x="6985000" y="1016000"/>
            <a:ext cx="5067300" cy="6700115"/>
            <a:chOff x="0" y="0"/>
            <a:chExt cx="5067300" cy="6700114"/>
          </a:xfrm>
        </p:grpSpPr>
        <p:pic>
          <p:nvPicPr>
            <p:cNvPr id="832" name="archaeology-illustrated-- Nineveh 57129.jpeg" descr="archaeology-illustrated-- Nineveh 57129.jpeg"/>
            <p:cNvPicPr>
              <a:picLocks noChangeAspect="1"/>
            </p:cNvPicPr>
            <p:nvPr/>
          </p:nvPicPr>
          <p:blipFill>
            <a:blip r:embed="rId2"/>
            <a:srcRect l="9434" r="42870"/>
            <a:stretch>
              <a:fillRect/>
            </a:stretch>
          </p:blipFill>
          <p:spPr>
            <a:xfrm>
              <a:off x="76200" y="63500"/>
              <a:ext cx="4927600" cy="6560415"/>
            </a:xfrm>
            <a:prstGeom prst="rect">
              <a:avLst/>
            </a:prstGeom>
            <a:ln>
              <a:noFill/>
            </a:ln>
            <a:effectLst/>
          </p:spPr>
        </p:pic>
        <p:pic>
          <p:nvPicPr>
            <p:cNvPr id="831" name="archaeology-illustrated-- Nineveh 57129.jpeg" descr="archaeology-illustrated-- Nineveh 57129.jpe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5" name="AncientMesopotamianMap - Version 2.jpg" descr="AncientMesopotamianMap - Version 2.jpg"/>
          <p:cNvPicPr>
            <a:picLocks noGrp="1"/>
          </p:cNvPicPr>
          <p:nvPr>
            <p:ph type="pic" idx="21"/>
          </p:nvPr>
        </p:nvPicPr>
        <p:blipFill>
          <a:blip r:embed="rId2"/>
          <a:stretch>
            <a:fillRect/>
          </a:stretch>
        </p:blipFill>
        <p:spPr>
          <a:xfrm>
            <a:off x="6704076" y="774700"/>
            <a:ext cx="5462524" cy="7226300"/>
          </a:xfrm>
          <a:prstGeom prst="rect">
            <a:avLst/>
          </a:prstGeom>
        </p:spPr>
      </p:pic>
      <p:sp>
        <p:nvSpPr>
          <p:cNvPr id="836" name="Nineveh was located on the Tigris River."/>
          <p:cNvSpPr txBox="1">
            <a:spLocks noGrp="1"/>
          </p:cNvSpPr>
          <p:nvPr>
            <p:ph type="body" sz="half" idx="1"/>
          </p:nvPr>
        </p:nvSpPr>
        <p:spPr>
          <a:xfrm>
            <a:off x="882650" y="1145728"/>
            <a:ext cx="5651500" cy="5448301"/>
          </a:xfrm>
          <a:prstGeom prst="rect">
            <a:avLst/>
          </a:prstGeom>
        </p:spPr>
        <p:txBody>
          <a:bodyPr/>
          <a:lstStyle>
            <a:lvl1pPr>
              <a:defRPr sz="3400">
                <a:solidFill>
                  <a:srgbClr val="85C3EA"/>
                </a:solidFill>
              </a:defRPr>
            </a:lvl1pPr>
          </a:lstStyle>
          <a:p>
            <a:r>
              <a:t>Nineveh was located on the Tigris River.</a:t>
            </a:r>
          </a:p>
        </p:txBody>
      </p:sp>
      <p:sp>
        <p:nvSpPr>
          <p:cNvPr id="837" name="nineveh"/>
          <p:cNvSpPr txBox="1"/>
          <p:nvPr/>
        </p:nvSpPr>
        <p:spPr>
          <a:xfrm>
            <a:off x="9779000" y="3421464"/>
            <a:ext cx="2057400"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nineveh</a:t>
            </a:r>
          </a:p>
        </p:txBody>
      </p:sp>
      <p:sp>
        <p:nvSpPr>
          <p:cNvPr id="838" name="egypt"/>
          <p:cNvSpPr txBox="1"/>
          <p:nvPr/>
        </p:nvSpPr>
        <p:spPr>
          <a:xfrm>
            <a:off x="7086600" y="62927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egypt</a:t>
            </a:r>
          </a:p>
        </p:txBody>
      </p:sp>
      <p:sp>
        <p:nvSpPr>
          <p:cNvPr id="839" name="babylon"/>
          <p:cNvSpPr txBox="1"/>
          <p:nvPr/>
        </p:nvSpPr>
        <p:spPr>
          <a:xfrm>
            <a:off x="9994900" y="4413250"/>
            <a:ext cx="2057400"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babylon</a:t>
            </a:r>
          </a:p>
        </p:txBody>
      </p:sp>
      <p:sp>
        <p:nvSpPr>
          <p:cNvPr id="840" name="haran"/>
          <p:cNvSpPr txBox="1"/>
          <p:nvPr/>
        </p:nvSpPr>
        <p:spPr>
          <a:xfrm>
            <a:off x="8584438" y="3104675"/>
            <a:ext cx="1701801"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haran</a:t>
            </a:r>
          </a:p>
        </p:txBody>
      </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4" name="outside-niniveh.jpg"/>
          <p:cNvGrpSpPr/>
          <p:nvPr/>
        </p:nvGrpSpPr>
        <p:grpSpPr>
          <a:xfrm>
            <a:off x="749300" y="469900"/>
            <a:ext cx="11493671" cy="7442200"/>
            <a:chOff x="0" y="0"/>
            <a:chExt cx="11493670" cy="7442200"/>
          </a:xfrm>
        </p:grpSpPr>
        <p:pic>
          <p:nvPicPr>
            <p:cNvPr id="843" name="outside-niniveh.jpg" descr="outside-niniveh.jpg"/>
            <p:cNvPicPr>
              <a:picLocks noChangeAspect="1"/>
            </p:cNvPicPr>
            <p:nvPr/>
          </p:nvPicPr>
          <p:blipFill>
            <a:blip r:embed="rId2"/>
            <a:srcRect l="3355" r="3355"/>
            <a:stretch>
              <a:fillRect/>
            </a:stretch>
          </p:blipFill>
          <p:spPr>
            <a:xfrm>
              <a:off x="76200" y="63500"/>
              <a:ext cx="11353971" cy="7302500"/>
            </a:xfrm>
            <a:prstGeom prst="rect">
              <a:avLst/>
            </a:prstGeom>
            <a:ln>
              <a:noFill/>
            </a:ln>
            <a:effectLst/>
          </p:spPr>
        </p:pic>
        <p:pic>
          <p:nvPicPr>
            <p:cNvPr id="842" name="outside-niniveh.jpg" descr="outside-niniveh.jpg"/>
            <p:cNvPicPr>
              <a:picLocks/>
            </p:cNvPicPr>
            <p:nvPr/>
          </p:nvPicPr>
          <p:blipFill>
            <a:blip r:embed="rId3"/>
            <a:stretch>
              <a:fillRect/>
            </a:stretch>
          </p:blipFill>
          <p:spPr>
            <a:xfrm>
              <a:off x="0" y="0"/>
              <a:ext cx="11493671" cy="7442200"/>
            </a:xfrm>
            <a:prstGeom prst="rect">
              <a:avLst/>
            </a:prstGeom>
            <a:effectLst/>
          </p:spPr>
        </p:pic>
      </p:grpSp>
      <p:sp>
        <p:nvSpPr>
          <p:cNvPr id="845" name="A reconstructive drawing of ancient Nineveh"/>
          <p:cNvSpPr txBox="1">
            <a:spLocks noGrp="1"/>
          </p:cNvSpPr>
          <p:nvPr>
            <p:ph type="body" sz="quarter" idx="1"/>
          </p:nvPr>
        </p:nvSpPr>
        <p:spPr>
          <a:xfrm>
            <a:off x="921855" y="8039100"/>
            <a:ext cx="10998201" cy="2044700"/>
          </a:xfrm>
          <a:prstGeom prst="rect">
            <a:avLst/>
          </a:prstGeom>
        </p:spPr>
        <p:txBody>
          <a:bodyPr>
            <a:normAutofit/>
          </a:bodyPr>
          <a:lstStyle>
            <a:lvl1pPr algn="ctr">
              <a:defRPr sz="3400">
                <a:solidFill>
                  <a:srgbClr val="94E3FE"/>
                </a:solidFill>
              </a:defRPr>
            </a:lvl1pPr>
          </a:lstStyle>
          <a:p>
            <a:r>
              <a:t>A reconstructive drawing of ancient Nineveh</a:t>
            </a:r>
          </a:p>
        </p:txBody>
      </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 name="Text"/>
          <p:cNvSpPr txBox="1"/>
          <p:nvPr/>
        </p:nvSpPr>
        <p:spPr>
          <a:xfrm>
            <a:off x="11379200" y="1917582"/>
            <a:ext cx="127000" cy="6606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gn="l" defTabSz="457200">
              <a:defRPr sz="1000" b="0" cap="none">
                <a:solidFill>
                  <a:srgbClr val="0000EE"/>
                </a:solidFill>
              </a:defRPr>
            </a:pPr>
            <a:endParaRPr>
              <a:solidFill>
                <a:srgbClr val="000000"/>
              </a:solidFill>
            </a:endParaRPr>
          </a:p>
        </p:txBody>
      </p:sp>
      <p:pic>
        <p:nvPicPr>
          <p:cNvPr id="848" name="nineveh royal palace.jpg" descr="nineveh royal palace.jpg"/>
          <p:cNvPicPr>
            <a:picLocks noChangeAspect="1"/>
          </p:cNvPicPr>
          <p:nvPr/>
        </p:nvPicPr>
        <p:blipFill>
          <a:blip r:embed="rId2"/>
          <a:srcRect b="1971"/>
          <a:stretch>
            <a:fillRect/>
          </a:stretch>
        </p:blipFill>
        <p:spPr>
          <a:xfrm>
            <a:off x="1066800" y="787400"/>
            <a:ext cx="10853356" cy="6760171"/>
          </a:xfrm>
          <a:prstGeom prst="rect">
            <a:avLst/>
          </a:prstGeom>
          <a:ln w="12700">
            <a:miter lim="400000"/>
          </a:ln>
        </p:spPr>
      </p:pic>
      <p:sp>
        <p:nvSpPr>
          <p:cNvPr id="849" name="Shalmaneser’s palace had 200 rooms. It was called “the Palace without a Rival.”"/>
          <p:cNvSpPr txBox="1"/>
          <p:nvPr/>
        </p:nvSpPr>
        <p:spPr>
          <a:xfrm>
            <a:off x="1957692" y="7810500"/>
            <a:ext cx="9071571" cy="17840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Shalmaneser’s palace had 200 rooms. It was called “the Palace without a Rival.” </a:t>
            </a:r>
          </a:p>
          <a:p>
            <a:pPr>
              <a:lnSpc>
                <a:spcPct val="110000"/>
              </a:lnSpc>
              <a:defRPr sz="3400" cap="none">
                <a:solidFill>
                  <a:srgbClr val="94E3FE"/>
                </a:solidFill>
              </a:defRPr>
            </a:pPr>
            <a:r>
              <a:t> </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Text"/>
          <p:cNvSpPr txBox="1"/>
          <p:nvPr/>
        </p:nvSpPr>
        <p:spPr>
          <a:xfrm>
            <a:off x="11379200" y="1917582"/>
            <a:ext cx="127000" cy="6606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gn="l" defTabSz="457200">
              <a:defRPr sz="1000" b="0" cap="none">
                <a:solidFill>
                  <a:srgbClr val="0000EE"/>
                </a:solidFill>
              </a:defRPr>
            </a:pPr>
            <a:endParaRPr>
              <a:solidFill>
                <a:srgbClr val="000000"/>
              </a:solidFill>
            </a:endParaRPr>
          </a:p>
        </p:txBody>
      </p:sp>
      <p:sp>
        <p:nvSpPr>
          <p:cNvPr id="852" name="It was built along the Tigris River."/>
          <p:cNvSpPr txBox="1"/>
          <p:nvPr/>
        </p:nvSpPr>
        <p:spPr>
          <a:xfrm>
            <a:off x="2387600" y="7797800"/>
            <a:ext cx="8229600" cy="1524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It was built along the Tigris River.</a:t>
            </a:r>
          </a:p>
        </p:txBody>
      </p:sp>
      <p:pic>
        <p:nvPicPr>
          <p:cNvPr id="853" name="ninivekoenigspalast.jpg" descr="ninivekoenigspalast.jpg"/>
          <p:cNvPicPr>
            <a:picLocks noChangeAspect="1"/>
          </p:cNvPicPr>
          <p:nvPr/>
        </p:nvPicPr>
        <p:blipFill>
          <a:blip r:embed="rId2"/>
          <a:stretch>
            <a:fillRect/>
          </a:stretch>
        </p:blipFill>
        <p:spPr>
          <a:xfrm>
            <a:off x="876300" y="647700"/>
            <a:ext cx="11253515" cy="6883400"/>
          </a:xfrm>
          <a:prstGeom prst="rect">
            <a:avLst/>
          </a:prstGeom>
          <a:ln w="12700">
            <a:miter lim="400000"/>
          </a:ln>
        </p:spPr>
      </p:pic>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5" name="British musem assyria 84 - Version 2.jpg" descr="British musem assyria 84 - Version 2.jpg"/>
          <p:cNvPicPr>
            <a:picLocks noChangeAspect="1"/>
          </p:cNvPicPr>
          <p:nvPr/>
        </p:nvPicPr>
        <p:blipFill>
          <a:blip r:embed="rId2"/>
          <a:stretch>
            <a:fillRect/>
          </a:stretch>
        </p:blipFill>
        <p:spPr>
          <a:xfrm>
            <a:off x="552026" y="579562"/>
            <a:ext cx="11493168" cy="8619876"/>
          </a:xfrm>
          <a:prstGeom prst="rect">
            <a:avLst/>
          </a:prstGeom>
          <a:ln w="12700">
            <a:miter lim="400000"/>
          </a:ln>
        </p:spPr>
      </p:pic>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7" name="assyrian-glory.jpg" descr="assyrian-glory.jpg"/>
          <p:cNvPicPr>
            <a:picLocks noChangeAspect="1"/>
          </p:cNvPicPr>
          <p:nvPr/>
        </p:nvPicPr>
        <p:blipFill>
          <a:blip r:embed="rId2"/>
          <a:stretch>
            <a:fillRect/>
          </a:stretch>
        </p:blipFill>
        <p:spPr>
          <a:xfrm>
            <a:off x="1001533" y="1565053"/>
            <a:ext cx="11001734" cy="6623494"/>
          </a:xfrm>
          <a:prstGeom prst="rect">
            <a:avLst/>
          </a:prstGeom>
          <a:ln w="12700">
            <a:miter lim="400000"/>
          </a:ln>
        </p:spPr>
      </p:pic>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Archaeologists unearthed a 30,000-volume library belonging to Ashurbanipal."/>
          <p:cNvSpPr txBox="1"/>
          <p:nvPr/>
        </p:nvSpPr>
        <p:spPr>
          <a:xfrm>
            <a:off x="1117600" y="1003300"/>
            <a:ext cx="4762500" cy="549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Archaeologists unearthed a 30,000-volume library belonging to Ashurbanipal.</a:t>
            </a:r>
          </a:p>
        </p:txBody>
      </p:sp>
      <p:grpSp>
        <p:nvGrpSpPr>
          <p:cNvPr id="862" name="British Museum misc 500.jpg"/>
          <p:cNvGrpSpPr/>
          <p:nvPr/>
        </p:nvGrpSpPr>
        <p:grpSpPr>
          <a:xfrm>
            <a:off x="6652880" y="825500"/>
            <a:ext cx="5729620" cy="7581900"/>
            <a:chOff x="0" y="0"/>
            <a:chExt cx="5729619" cy="7581900"/>
          </a:xfrm>
        </p:grpSpPr>
        <p:pic>
          <p:nvPicPr>
            <p:cNvPr id="861" name="British Museum misc 500.jpg" descr="British Museum misc 500.jpg"/>
            <p:cNvPicPr>
              <a:picLocks noChangeAspect="1"/>
            </p:cNvPicPr>
            <p:nvPr/>
          </p:nvPicPr>
          <p:blipFill>
            <a:blip r:embed="rId2"/>
            <a:srcRect l="19375" r="19267"/>
            <a:stretch>
              <a:fillRect/>
            </a:stretch>
          </p:blipFill>
          <p:spPr>
            <a:xfrm>
              <a:off x="76200" y="63500"/>
              <a:ext cx="5589920" cy="7442200"/>
            </a:xfrm>
            <a:prstGeom prst="rect">
              <a:avLst/>
            </a:prstGeom>
            <a:ln>
              <a:noFill/>
            </a:ln>
            <a:effectLst/>
          </p:spPr>
        </p:pic>
        <p:pic>
          <p:nvPicPr>
            <p:cNvPr id="860" name="British Museum misc 500.jpg" descr="British Museum misc 500.jpg"/>
            <p:cNvPicPr>
              <a:picLocks/>
            </p:cNvPicPr>
            <p:nvPr/>
          </p:nvPicPr>
          <p:blipFill>
            <a:blip r:embed="rId3"/>
            <a:stretch>
              <a:fillRect/>
            </a:stretch>
          </p:blipFill>
          <p:spPr>
            <a:xfrm>
              <a:off x="0" y="0"/>
              <a:ext cx="5729620" cy="7581900"/>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 name="Noah's Sons Table of Nations 2 copy.jpeg" descr="Noah's Sons Table of Nations 2 copy.jpeg"/>
          <p:cNvPicPr>
            <a:picLocks noChangeAspect="1"/>
          </p:cNvPicPr>
          <p:nvPr/>
        </p:nvPicPr>
        <p:blipFill>
          <a:blip r:embed="rId2"/>
          <a:srcRect l="16517" t="10964" r="36088" b="46603"/>
          <a:stretch>
            <a:fillRect/>
          </a:stretch>
        </p:blipFill>
        <p:spPr>
          <a:xfrm>
            <a:off x="484782" y="492760"/>
            <a:ext cx="12035284" cy="7486113"/>
          </a:xfrm>
          <a:prstGeom prst="rect">
            <a:avLst/>
          </a:prstGeom>
          <a:ln w="12700">
            <a:miter lim="400000"/>
          </a:ln>
        </p:spPr>
      </p:pic>
      <p:sp>
        <p:nvSpPr>
          <p:cNvPr id="367" name="American Sunday School Union map, 1880"/>
          <p:cNvSpPr txBox="1"/>
          <p:nvPr/>
        </p:nvSpPr>
        <p:spPr>
          <a:xfrm>
            <a:off x="1409629" y="8144281"/>
            <a:ext cx="10185542" cy="19695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American Sunday School Union map, 1880</a:t>
            </a:r>
          </a:p>
        </p:txBody>
      </p:sp>
      <p:sp>
        <p:nvSpPr>
          <p:cNvPr id="368" name="ham"/>
          <p:cNvSpPr txBox="1"/>
          <p:nvPr/>
        </p:nvSpPr>
        <p:spPr>
          <a:xfrm>
            <a:off x="1385935" y="6138918"/>
            <a:ext cx="1907481"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ham</a:t>
            </a:r>
          </a:p>
        </p:txBody>
      </p:sp>
      <p:sp>
        <p:nvSpPr>
          <p:cNvPr id="369" name="japheth"/>
          <p:cNvSpPr txBox="1"/>
          <p:nvPr/>
        </p:nvSpPr>
        <p:spPr>
          <a:xfrm>
            <a:off x="5401772" y="962002"/>
            <a:ext cx="3789475"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japheth</a:t>
            </a:r>
          </a:p>
        </p:txBody>
      </p:sp>
      <p:sp>
        <p:nvSpPr>
          <p:cNvPr id="370" name="shem"/>
          <p:cNvSpPr txBox="1"/>
          <p:nvPr/>
        </p:nvSpPr>
        <p:spPr>
          <a:xfrm>
            <a:off x="6527946" y="4814763"/>
            <a:ext cx="2389226"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shem</a:t>
            </a:r>
          </a:p>
        </p:txBody>
      </p:sp>
      <p:sp>
        <p:nvSpPr>
          <p:cNvPr id="371" name="israel"/>
          <p:cNvSpPr txBox="1"/>
          <p:nvPr/>
        </p:nvSpPr>
        <p:spPr>
          <a:xfrm>
            <a:off x="4932055" y="5055350"/>
            <a:ext cx="1418283"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israel</a:t>
            </a:r>
          </a:p>
        </p:txBody>
      </p:sp>
      <p:sp>
        <p:nvSpPr>
          <p:cNvPr id="372" name="egypt"/>
          <p:cNvSpPr txBox="1"/>
          <p:nvPr/>
        </p:nvSpPr>
        <p:spPr>
          <a:xfrm>
            <a:off x="3889167" y="5664471"/>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egypt</a:t>
            </a:r>
          </a:p>
        </p:txBody>
      </p:sp>
      <p:sp>
        <p:nvSpPr>
          <p:cNvPr id="373" name="spain"/>
          <p:cNvSpPr txBox="1"/>
          <p:nvPr/>
        </p:nvSpPr>
        <p:spPr>
          <a:xfrm>
            <a:off x="891134" y="2777976"/>
            <a:ext cx="117467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spain</a:t>
            </a:r>
          </a:p>
        </p:txBody>
      </p:sp>
      <p:sp>
        <p:nvSpPr>
          <p:cNvPr id="374" name="england"/>
          <p:cNvSpPr txBox="1"/>
          <p:nvPr/>
        </p:nvSpPr>
        <p:spPr>
          <a:xfrm>
            <a:off x="2049445" y="788629"/>
            <a:ext cx="1872507"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england</a:t>
            </a:r>
          </a:p>
        </p:txBody>
      </p:sp>
      <p:sp>
        <p:nvSpPr>
          <p:cNvPr id="375" name="germany"/>
          <p:cNvSpPr txBox="1"/>
          <p:nvPr/>
        </p:nvSpPr>
        <p:spPr>
          <a:xfrm>
            <a:off x="2742455" y="1973803"/>
            <a:ext cx="193189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germany</a:t>
            </a:r>
          </a:p>
        </p:txBody>
      </p:sp>
      <p:sp>
        <p:nvSpPr>
          <p:cNvPr id="376" name="india"/>
          <p:cNvSpPr txBox="1"/>
          <p:nvPr/>
        </p:nvSpPr>
        <p:spPr>
          <a:xfrm>
            <a:off x="10586445" y="6724561"/>
            <a:ext cx="108230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india</a:t>
            </a:r>
          </a:p>
        </p:txBody>
      </p:sp>
      <p:sp>
        <p:nvSpPr>
          <p:cNvPr id="377" name="arabia"/>
          <p:cNvSpPr txBox="1"/>
          <p:nvPr/>
        </p:nvSpPr>
        <p:spPr>
          <a:xfrm>
            <a:off x="6152288" y="6724561"/>
            <a:ext cx="149711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arabia</a:t>
            </a:r>
          </a:p>
        </p:txBody>
      </p:sp>
      <p:sp>
        <p:nvSpPr>
          <p:cNvPr id="378" name="russia"/>
          <p:cNvSpPr txBox="1"/>
          <p:nvPr/>
        </p:nvSpPr>
        <p:spPr>
          <a:xfrm>
            <a:off x="5773464" y="2204799"/>
            <a:ext cx="145787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russia</a:t>
            </a:r>
          </a:p>
        </p:txBody>
      </p:sp>
      <p:sp>
        <p:nvSpPr>
          <p:cNvPr id="379" name="ukraine"/>
          <p:cNvSpPr txBox="1"/>
          <p:nvPr/>
        </p:nvSpPr>
        <p:spPr>
          <a:xfrm>
            <a:off x="4958079" y="2946354"/>
            <a:ext cx="173429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ukraine</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4" name="british museum 78.jpg" descr="british museum 78.jpg"/>
          <p:cNvPicPr>
            <a:picLocks noChangeAspect="1"/>
          </p:cNvPicPr>
          <p:nvPr/>
        </p:nvPicPr>
        <p:blipFill>
          <a:blip r:embed="rId2"/>
          <a:srcRect t="4704"/>
          <a:stretch>
            <a:fillRect/>
          </a:stretch>
        </p:blipFill>
        <p:spPr>
          <a:xfrm>
            <a:off x="1474985" y="609798"/>
            <a:ext cx="10054727" cy="7189531"/>
          </a:xfrm>
          <a:prstGeom prst="rect">
            <a:avLst/>
          </a:prstGeom>
          <a:ln w="12700">
            <a:miter lim="400000"/>
          </a:ln>
        </p:spPr>
      </p:pic>
      <p:sp>
        <p:nvSpPr>
          <p:cNvPr id="865" name="Some of the books on display at the British Museum"/>
          <p:cNvSpPr txBox="1"/>
          <p:nvPr/>
        </p:nvSpPr>
        <p:spPr>
          <a:xfrm>
            <a:off x="2021631" y="7947095"/>
            <a:ext cx="8961538" cy="1866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Some of the books on display at the British Museum</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7" name="bible-sermon.jpg" descr="bible-sermon.jpg"/>
          <p:cNvPicPr>
            <a:picLocks noGrp="1"/>
          </p:cNvPicPr>
          <p:nvPr>
            <p:ph type="pic" idx="21"/>
          </p:nvPr>
        </p:nvPicPr>
        <p:blipFill>
          <a:blip r:embed="rId2"/>
          <a:stretch>
            <a:fillRect/>
          </a:stretch>
        </p:blipFill>
        <p:spPr>
          <a:xfrm>
            <a:off x="6985000" y="1016000"/>
            <a:ext cx="5067300" cy="6700115"/>
          </a:xfrm>
          <a:prstGeom prst="rect">
            <a:avLst/>
          </a:prstGeom>
        </p:spPr>
      </p:pic>
      <p:sp>
        <p:nvSpPr>
          <p:cNvPr id="868" name="Everything archaeology has discovered about ancient city states such as Babylon, Erech, Ebla, Mari, and Nineveh dating to the time of Genesis 10-11, supports the biblical description."/>
          <p:cNvSpPr txBox="1">
            <a:spLocks noGrp="1"/>
          </p:cNvSpPr>
          <p:nvPr>
            <p:ph type="body" sz="half" idx="1"/>
          </p:nvPr>
        </p:nvSpPr>
        <p:spPr>
          <a:xfrm>
            <a:off x="882650" y="1016000"/>
            <a:ext cx="5651500" cy="7073900"/>
          </a:xfrm>
          <a:prstGeom prst="rect">
            <a:avLst/>
          </a:prstGeom>
        </p:spPr>
        <p:txBody>
          <a:bodyPr/>
          <a:lstStyle>
            <a:lvl1pPr>
              <a:defRPr sz="3400">
                <a:solidFill>
                  <a:srgbClr val="85C3EA"/>
                </a:solidFill>
              </a:defRPr>
            </a:lvl1pPr>
          </a:lstStyle>
          <a:p>
            <a:r>
              <a:t>Everything archaeology has discovered about ancient city states such as Babylon, Erech, Ebla, Mari, and Nineveh dating to the time of Genesis 10-11, supports the biblical description.</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 name="bible-sermon.jpg" descr="bible-sermon.jpg"/>
          <p:cNvPicPr>
            <a:picLocks noGrp="1"/>
          </p:cNvPicPr>
          <p:nvPr>
            <p:ph type="pic" idx="21"/>
          </p:nvPr>
        </p:nvPicPr>
        <p:blipFill>
          <a:blip r:embed="rId2"/>
          <a:stretch>
            <a:fillRect/>
          </a:stretch>
        </p:blipFill>
        <p:spPr>
          <a:xfrm>
            <a:off x="6985000" y="1016000"/>
            <a:ext cx="5067300" cy="6700115"/>
          </a:xfrm>
          <a:prstGeom prst="rect">
            <a:avLst/>
          </a:prstGeom>
        </p:spPr>
      </p:pic>
      <p:sp>
        <p:nvSpPr>
          <p:cNvPr id="871" name="➤ Led by strong, deified leaders…"/>
          <p:cNvSpPr txBox="1">
            <a:spLocks noGrp="1"/>
          </p:cNvSpPr>
          <p:nvPr>
            <p:ph type="body" sz="half" idx="1"/>
          </p:nvPr>
        </p:nvSpPr>
        <p:spPr>
          <a:xfrm>
            <a:off x="882650" y="1117600"/>
            <a:ext cx="5651500" cy="7073900"/>
          </a:xfrm>
          <a:prstGeom prst="rect">
            <a:avLst/>
          </a:prstGeom>
        </p:spPr>
        <p:txBody>
          <a:bodyPr/>
          <a:lstStyle/>
          <a:p>
            <a:pPr>
              <a:defRPr sz="3400">
                <a:solidFill>
                  <a:srgbClr val="85C3EA"/>
                </a:solidFill>
              </a:defRPr>
            </a:pPr>
            <a:r>
              <a:t>➤ Led by strong, deified leaders</a:t>
            </a:r>
          </a:p>
          <a:p>
            <a:pPr>
              <a:defRPr sz="3400">
                <a:solidFill>
                  <a:srgbClr val="85C3EA"/>
                </a:solidFill>
              </a:defRPr>
            </a:pPr>
            <a:r>
              <a:t>➤ Technologically sophisticated</a:t>
            </a:r>
          </a:p>
          <a:p>
            <a:pPr>
              <a:defRPr sz="3400">
                <a:solidFill>
                  <a:srgbClr val="85C3EA"/>
                </a:solidFill>
              </a:defRPr>
            </a:pPr>
            <a:r>
              <a:t>➤ Literate</a:t>
            </a:r>
          </a:p>
          <a:p>
            <a:pPr>
              <a:defRPr sz="3400">
                <a:solidFill>
                  <a:srgbClr val="85C3EA"/>
                </a:solidFill>
              </a:defRPr>
            </a:pPr>
            <a:r>
              <a:t>➤ Militarized</a:t>
            </a:r>
          </a:p>
          <a:p>
            <a:pPr>
              <a:defRPr sz="3400">
                <a:solidFill>
                  <a:srgbClr val="85C3EA"/>
                </a:solidFill>
              </a:defRPr>
            </a:pPr>
            <a:r>
              <a:t>➤ Highly Commercial</a:t>
            </a:r>
          </a:p>
          <a:p>
            <a:pPr>
              <a:defRPr sz="3400">
                <a:solidFill>
                  <a:srgbClr val="85C3EA"/>
                </a:solidFill>
              </a:defRPr>
            </a:pPr>
            <a:r>
              <a:t>➤ Idolatrous</a:t>
            </a:r>
          </a:p>
          <a:p>
            <a:pPr>
              <a:defRPr sz="3400">
                <a:solidFill>
                  <a:srgbClr val="85C3EA"/>
                </a:solidFill>
              </a:defRPr>
            </a:pPr>
            <a:r>
              <a:t>➤ Sensual</a:t>
            </a: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874"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875"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 name="Noah's Sons Table of Nations 2 copy.jpeg" descr="Noah's Sons Table of Nations 2 copy.jpeg"/>
          <p:cNvPicPr>
            <a:picLocks noChangeAspect="1"/>
          </p:cNvPicPr>
          <p:nvPr/>
        </p:nvPicPr>
        <p:blipFill>
          <a:blip r:embed="rId2"/>
          <a:srcRect l="16517" t="10964" r="36088" b="46603"/>
          <a:stretch>
            <a:fillRect/>
          </a:stretch>
        </p:blipFill>
        <p:spPr>
          <a:xfrm>
            <a:off x="484782" y="492760"/>
            <a:ext cx="12035284" cy="7486113"/>
          </a:xfrm>
          <a:prstGeom prst="rect">
            <a:avLst/>
          </a:prstGeom>
          <a:ln w="12700">
            <a:miter lim="400000"/>
          </a:ln>
        </p:spPr>
      </p:pic>
      <p:sp>
        <p:nvSpPr>
          <p:cNvPr id="382" name="Ham settled in Canaan, parts of Mesopotamia, Egypt, Africa, and Arabia."/>
          <p:cNvSpPr txBox="1"/>
          <p:nvPr/>
        </p:nvSpPr>
        <p:spPr>
          <a:xfrm>
            <a:off x="1409629" y="8144281"/>
            <a:ext cx="10185542" cy="19695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Ham settled in Canaan, parts of Mesopotamia, Egypt, Africa, and Arabia.</a:t>
            </a:r>
          </a:p>
        </p:txBody>
      </p:sp>
      <p:sp>
        <p:nvSpPr>
          <p:cNvPr id="383" name="ham"/>
          <p:cNvSpPr txBox="1"/>
          <p:nvPr/>
        </p:nvSpPr>
        <p:spPr>
          <a:xfrm>
            <a:off x="1385935" y="6138918"/>
            <a:ext cx="1907481"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ham</a:t>
            </a:r>
          </a:p>
        </p:txBody>
      </p:sp>
      <p:sp>
        <p:nvSpPr>
          <p:cNvPr id="384" name="japheth"/>
          <p:cNvSpPr txBox="1"/>
          <p:nvPr/>
        </p:nvSpPr>
        <p:spPr>
          <a:xfrm>
            <a:off x="5401772" y="962002"/>
            <a:ext cx="3789475"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japheth</a:t>
            </a:r>
          </a:p>
        </p:txBody>
      </p:sp>
      <p:sp>
        <p:nvSpPr>
          <p:cNvPr id="385" name="shem"/>
          <p:cNvSpPr txBox="1"/>
          <p:nvPr/>
        </p:nvSpPr>
        <p:spPr>
          <a:xfrm>
            <a:off x="6527946" y="4814763"/>
            <a:ext cx="2389226"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shem</a:t>
            </a:r>
          </a:p>
        </p:txBody>
      </p:sp>
      <p:sp>
        <p:nvSpPr>
          <p:cNvPr id="386" name="israel"/>
          <p:cNvSpPr txBox="1"/>
          <p:nvPr/>
        </p:nvSpPr>
        <p:spPr>
          <a:xfrm>
            <a:off x="4932055" y="5055350"/>
            <a:ext cx="1418283"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israel</a:t>
            </a:r>
          </a:p>
        </p:txBody>
      </p:sp>
      <p:sp>
        <p:nvSpPr>
          <p:cNvPr id="387" name="egypt"/>
          <p:cNvSpPr txBox="1"/>
          <p:nvPr/>
        </p:nvSpPr>
        <p:spPr>
          <a:xfrm>
            <a:off x="3889167" y="5664471"/>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egypt</a:t>
            </a:r>
          </a:p>
        </p:txBody>
      </p:sp>
      <p:sp>
        <p:nvSpPr>
          <p:cNvPr id="388" name="spain"/>
          <p:cNvSpPr txBox="1"/>
          <p:nvPr/>
        </p:nvSpPr>
        <p:spPr>
          <a:xfrm>
            <a:off x="891134" y="2777976"/>
            <a:ext cx="117467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spain</a:t>
            </a:r>
          </a:p>
        </p:txBody>
      </p:sp>
      <p:sp>
        <p:nvSpPr>
          <p:cNvPr id="389" name="england"/>
          <p:cNvSpPr txBox="1"/>
          <p:nvPr/>
        </p:nvSpPr>
        <p:spPr>
          <a:xfrm>
            <a:off x="2049445" y="788629"/>
            <a:ext cx="1872507"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england</a:t>
            </a:r>
          </a:p>
        </p:txBody>
      </p:sp>
      <p:sp>
        <p:nvSpPr>
          <p:cNvPr id="390" name="germany"/>
          <p:cNvSpPr txBox="1"/>
          <p:nvPr/>
        </p:nvSpPr>
        <p:spPr>
          <a:xfrm>
            <a:off x="2742455" y="1973803"/>
            <a:ext cx="193189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germany</a:t>
            </a:r>
          </a:p>
        </p:txBody>
      </p:sp>
      <p:sp>
        <p:nvSpPr>
          <p:cNvPr id="391" name="india"/>
          <p:cNvSpPr txBox="1"/>
          <p:nvPr/>
        </p:nvSpPr>
        <p:spPr>
          <a:xfrm>
            <a:off x="10586445" y="6724561"/>
            <a:ext cx="108230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india</a:t>
            </a:r>
          </a:p>
        </p:txBody>
      </p:sp>
      <p:sp>
        <p:nvSpPr>
          <p:cNvPr id="392" name="arabia"/>
          <p:cNvSpPr txBox="1"/>
          <p:nvPr/>
        </p:nvSpPr>
        <p:spPr>
          <a:xfrm>
            <a:off x="6152288" y="6724561"/>
            <a:ext cx="149711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arabia</a:t>
            </a:r>
          </a:p>
        </p:txBody>
      </p:sp>
      <p:sp>
        <p:nvSpPr>
          <p:cNvPr id="393" name="russia"/>
          <p:cNvSpPr txBox="1"/>
          <p:nvPr/>
        </p:nvSpPr>
        <p:spPr>
          <a:xfrm>
            <a:off x="5773464" y="2204799"/>
            <a:ext cx="145787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russia</a:t>
            </a:r>
          </a:p>
        </p:txBody>
      </p:sp>
      <p:sp>
        <p:nvSpPr>
          <p:cNvPr id="394" name="ukraine"/>
          <p:cNvSpPr txBox="1"/>
          <p:nvPr/>
        </p:nvSpPr>
        <p:spPr>
          <a:xfrm>
            <a:off x="4958079" y="2946354"/>
            <a:ext cx="173429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ukraine</a:t>
            </a:r>
          </a:p>
        </p:txBody>
      </p:sp>
      <p:sp>
        <p:nvSpPr>
          <p:cNvPr id="395" name="africa"/>
          <p:cNvSpPr txBox="1"/>
          <p:nvPr/>
        </p:nvSpPr>
        <p:spPr>
          <a:xfrm>
            <a:off x="1033521" y="5467898"/>
            <a:ext cx="145752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africa</a:t>
            </a:r>
          </a:p>
        </p:txBody>
      </p:sp>
      <p:sp>
        <p:nvSpPr>
          <p:cNvPr id="396" name="italy"/>
          <p:cNvSpPr txBox="1"/>
          <p:nvPr/>
        </p:nvSpPr>
        <p:spPr>
          <a:xfrm rot="3879439">
            <a:off x="2964973" y="3008890"/>
            <a:ext cx="12530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800">
                <a:solidFill>
                  <a:srgbClr val="FFFFFF"/>
                </a:solidFill>
              </a:defRPr>
            </a:lvl1pPr>
          </a:lstStyle>
          <a:p>
            <a:r>
              <a:t>italy</a:t>
            </a:r>
          </a:p>
        </p:txBody>
      </p:sp>
      <p:sp>
        <p:nvSpPr>
          <p:cNvPr id="397" name="china"/>
          <p:cNvSpPr txBox="1"/>
          <p:nvPr/>
        </p:nvSpPr>
        <p:spPr>
          <a:xfrm>
            <a:off x="10996272" y="3987703"/>
            <a:ext cx="1240310"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china</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 name="Noah's Sons Table of Nations 2 copy.jpeg" descr="Noah's Sons Table of Nations 2 copy.jpeg"/>
          <p:cNvPicPr>
            <a:picLocks noChangeAspect="1"/>
          </p:cNvPicPr>
          <p:nvPr/>
        </p:nvPicPr>
        <p:blipFill>
          <a:blip r:embed="rId2"/>
          <a:srcRect l="16517" t="10964" r="36088" b="46603"/>
          <a:stretch>
            <a:fillRect/>
          </a:stretch>
        </p:blipFill>
        <p:spPr>
          <a:xfrm>
            <a:off x="484782" y="492760"/>
            <a:ext cx="12035284" cy="7486113"/>
          </a:xfrm>
          <a:prstGeom prst="rect">
            <a:avLst/>
          </a:prstGeom>
          <a:ln w="12700">
            <a:miter lim="400000"/>
          </a:ln>
        </p:spPr>
      </p:pic>
      <p:sp>
        <p:nvSpPr>
          <p:cNvPr id="400" name="Shem settled in Mesopotamia farther east."/>
          <p:cNvSpPr txBox="1"/>
          <p:nvPr/>
        </p:nvSpPr>
        <p:spPr>
          <a:xfrm>
            <a:off x="1409629" y="8144281"/>
            <a:ext cx="10185542" cy="19695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Shem settled in Mesopotamia farther east.</a:t>
            </a:r>
          </a:p>
        </p:txBody>
      </p:sp>
      <p:sp>
        <p:nvSpPr>
          <p:cNvPr id="401" name="ham"/>
          <p:cNvSpPr txBox="1"/>
          <p:nvPr/>
        </p:nvSpPr>
        <p:spPr>
          <a:xfrm>
            <a:off x="1385935" y="6138918"/>
            <a:ext cx="1907481"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ham</a:t>
            </a:r>
          </a:p>
        </p:txBody>
      </p:sp>
      <p:sp>
        <p:nvSpPr>
          <p:cNvPr id="402" name="japheth"/>
          <p:cNvSpPr txBox="1"/>
          <p:nvPr/>
        </p:nvSpPr>
        <p:spPr>
          <a:xfrm>
            <a:off x="5401772" y="962002"/>
            <a:ext cx="3789475"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japheth</a:t>
            </a:r>
          </a:p>
        </p:txBody>
      </p:sp>
      <p:sp>
        <p:nvSpPr>
          <p:cNvPr id="403" name="shem"/>
          <p:cNvSpPr txBox="1"/>
          <p:nvPr/>
        </p:nvSpPr>
        <p:spPr>
          <a:xfrm>
            <a:off x="6527946" y="4814763"/>
            <a:ext cx="2389226"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shem</a:t>
            </a:r>
          </a:p>
        </p:txBody>
      </p:sp>
      <p:sp>
        <p:nvSpPr>
          <p:cNvPr id="404" name="israel"/>
          <p:cNvSpPr txBox="1"/>
          <p:nvPr/>
        </p:nvSpPr>
        <p:spPr>
          <a:xfrm>
            <a:off x="4932055" y="5055350"/>
            <a:ext cx="1418283"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israel</a:t>
            </a:r>
          </a:p>
        </p:txBody>
      </p:sp>
      <p:sp>
        <p:nvSpPr>
          <p:cNvPr id="405" name="egypt"/>
          <p:cNvSpPr txBox="1"/>
          <p:nvPr/>
        </p:nvSpPr>
        <p:spPr>
          <a:xfrm>
            <a:off x="3889167" y="5664471"/>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egypt</a:t>
            </a:r>
          </a:p>
        </p:txBody>
      </p:sp>
      <p:sp>
        <p:nvSpPr>
          <p:cNvPr id="406" name="spain"/>
          <p:cNvSpPr txBox="1"/>
          <p:nvPr/>
        </p:nvSpPr>
        <p:spPr>
          <a:xfrm>
            <a:off x="891134" y="2777976"/>
            <a:ext cx="117467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spain</a:t>
            </a:r>
          </a:p>
        </p:txBody>
      </p:sp>
      <p:sp>
        <p:nvSpPr>
          <p:cNvPr id="407" name="england"/>
          <p:cNvSpPr txBox="1"/>
          <p:nvPr/>
        </p:nvSpPr>
        <p:spPr>
          <a:xfrm>
            <a:off x="2049445" y="788629"/>
            <a:ext cx="1872507"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england</a:t>
            </a:r>
          </a:p>
        </p:txBody>
      </p:sp>
      <p:sp>
        <p:nvSpPr>
          <p:cNvPr id="408" name="germany"/>
          <p:cNvSpPr txBox="1"/>
          <p:nvPr/>
        </p:nvSpPr>
        <p:spPr>
          <a:xfrm>
            <a:off x="2742455" y="1973803"/>
            <a:ext cx="193189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germany</a:t>
            </a:r>
          </a:p>
        </p:txBody>
      </p:sp>
      <p:sp>
        <p:nvSpPr>
          <p:cNvPr id="409" name="india"/>
          <p:cNvSpPr txBox="1"/>
          <p:nvPr/>
        </p:nvSpPr>
        <p:spPr>
          <a:xfrm>
            <a:off x="10586445" y="6724561"/>
            <a:ext cx="108230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india</a:t>
            </a:r>
          </a:p>
        </p:txBody>
      </p:sp>
      <p:sp>
        <p:nvSpPr>
          <p:cNvPr id="410" name="arabia"/>
          <p:cNvSpPr txBox="1"/>
          <p:nvPr/>
        </p:nvSpPr>
        <p:spPr>
          <a:xfrm>
            <a:off x="6152288" y="6724561"/>
            <a:ext cx="149711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arabia</a:t>
            </a:r>
          </a:p>
        </p:txBody>
      </p:sp>
      <p:sp>
        <p:nvSpPr>
          <p:cNvPr id="411" name="russia"/>
          <p:cNvSpPr txBox="1"/>
          <p:nvPr/>
        </p:nvSpPr>
        <p:spPr>
          <a:xfrm>
            <a:off x="5773464" y="2204799"/>
            <a:ext cx="145787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russia</a:t>
            </a:r>
          </a:p>
        </p:txBody>
      </p:sp>
      <p:sp>
        <p:nvSpPr>
          <p:cNvPr id="412" name="ukraine"/>
          <p:cNvSpPr txBox="1"/>
          <p:nvPr/>
        </p:nvSpPr>
        <p:spPr>
          <a:xfrm>
            <a:off x="4958079" y="2946354"/>
            <a:ext cx="173429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ukraine</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 name="Noah's Sons Table of Nations 2 copy.jpeg" descr="Noah's Sons Table of Nations 2 copy.jpeg"/>
          <p:cNvPicPr>
            <a:picLocks noChangeAspect="1"/>
          </p:cNvPicPr>
          <p:nvPr/>
        </p:nvPicPr>
        <p:blipFill>
          <a:blip r:embed="rId2"/>
          <a:srcRect l="16517" t="10964" r="36088" b="46603"/>
          <a:stretch>
            <a:fillRect/>
          </a:stretch>
        </p:blipFill>
        <p:spPr>
          <a:xfrm>
            <a:off x="484782" y="492760"/>
            <a:ext cx="12035284" cy="7486113"/>
          </a:xfrm>
          <a:prstGeom prst="rect">
            <a:avLst/>
          </a:prstGeom>
          <a:ln w="12700">
            <a:miter lim="400000"/>
          </a:ln>
        </p:spPr>
      </p:pic>
      <p:sp>
        <p:nvSpPr>
          <p:cNvPr id="415" name="Japheth settled in the north across Europe and Eurasia."/>
          <p:cNvSpPr txBox="1"/>
          <p:nvPr/>
        </p:nvSpPr>
        <p:spPr>
          <a:xfrm>
            <a:off x="1719638" y="8119579"/>
            <a:ext cx="9565524" cy="19695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Japheth settled in the north across Europe and Eurasia.</a:t>
            </a:r>
          </a:p>
        </p:txBody>
      </p:sp>
      <p:sp>
        <p:nvSpPr>
          <p:cNvPr id="416" name="ham"/>
          <p:cNvSpPr txBox="1"/>
          <p:nvPr/>
        </p:nvSpPr>
        <p:spPr>
          <a:xfrm>
            <a:off x="1385935" y="6138918"/>
            <a:ext cx="1907481"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ham</a:t>
            </a:r>
          </a:p>
        </p:txBody>
      </p:sp>
      <p:sp>
        <p:nvSpPr>
          <p:cNvPr id="417" name="japheth"/>
          <p:cNvSpPr txBox="1"/>
          <p:nvPr/>
        </p:nvSpPr>
        <p:spPr>
          <a:xfrm>
            <a:off x="5401772" y="962002"/>
            <a:ext cx="3789475"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japheth</a:t>
            </a:r>
          </a:p>
        </p:txBody>
      </p:sp>
      <p:sp>
        <p:nvSpPr>
          <p:cNvPr id="418" name="shem"/>
          <p:cNvSpPr txBox="1"/>
          <p:nvPr/>
        </p:nvSpPr>
        <p:spPr>
          <a:xfrm>
            <a:off x="6527946" y="4814763"/>
            <a:ext cx="2389226" cy="977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shem</a:t>
            </a:r>
          </a:p>
        </p:txBody>
      </p:sp>
      <p:sp>
        <p:nvSpPr>
          <p:cNvPr id="419" name="israel"/>
          <p:cNvSpPr txBox="1"/>
          <p:nvPr/>
        </p:nvSpPr>
        <p:spPr>
          <a:xfrm>
            <a:off x="4932055" y="5055350"/>
            <a:ext cx="1418283"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israel</a:t>
            </a:r>
          </a:p>
        </p:txBody>
      </p:sp>
      <p:sp>
        <p:nvSpPr>
          <p:cNvPr id="420" name="egypt"/>
          <p:cNvSpPr txBox="1"/>
          <p:nvPr/>
        </p:nvSpPr>
        <p:spPr>
          <a:xfrm>
            <a:off x="3889167" y="5664471"/>
            <a:ext cx="131966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egypt</a:t>
            </a:r>
          </a:p>
        </p:txBody>
      </p:sp>
      <p:sp>
        <p:nvSpPr>
          <p:cNvPr id="421" name="spain"/>
          <p:cNvSpPr txBox="1"/>
          <p:nvPr/>
        </p:nvSpPr>
        <p:spPr>
          <a:xfrm>
            <a:off x="891134" y="2777976"/>
            <a:ext cx="117467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spain</a:t>
            </a:r>
          </a:p>
        </p:txBody>
      </p:sp>
      <p:sp>
        <p:nvSpPr>
          <p:cNvPr id="422" name="england"/>
          <p:cNvSpPr txBox="1"/>
          <p:nvPr/>
        </p:nvSpPr>
        <p:spPr>
          <a:xfrm>
            <a:off x="2049445" y="788629"/>
            <a:ext cx="1872507"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england</a:t>
            </a:r>
          </a:p>
        </p:txBody>
      </p:sp>
      <p:sp>
        <p:nvSpPr>
          <p:cNvPr id="423" name="germany"/>
          <p:cNvSpPr txBox="1"/>
          <p:nvPr/>
        </p:nvSpPr>
        <p:spPr>
          <a:xfrm>
            <a:off x="2742455" y="1973803"/>
            <a:ext cx="1931890"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germany</a:t>
            </a:r>
          </a:p>
        </p:txBody>
      </p:sp>
      <p:sp>
        <p:nvSpPr>
          <p:cNvPr id="424" name="india"/>
          <p:cNvSpPr txBox="1"/>
          <p:nvPr/>
        </p:nvSpPr>
        <p:spPr>
          <a:xfrm>
            <a:off x="10586445" y="6724561"/>
            <a:ext cx="108230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india</a:t>
            </a:r>
          </a:p>
        </p:txBody>
      </p:sp>
      <p:sp>
        <p:nvSpPr>
          <p:cNvPr id="425" name="arabia"/>
          <p:cNvSpPr txBox="1"/>
          <p:nvPr/>
        </p:nvSpPr>
        <p:spPr>
          <a:xfrm>
            <a:off x="6152288" y="6724561"/>
            <a:ext cx="1497112"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arabia</a:t>
            </a:r>
          </a:p>
        </p:txBody>
      </p:sp>
      <p:sp>
        <p:nvSpPr>
          <p:cNvPr id="426" name="russia"/>
          <p:cNvSpPr txBox="1"/>
          <p:nvPr/>
        </p:nvSpPr>
        <p:spPr>
          <a:xfrm>
            <a:off x="5773464" y="2204799"/>
            <a:ext cx="1457872"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russia</a:t>
            </a:r>
          </a:p>
        </p:txBody>
      </p:sp>
      <p:sp>
        <p:nvSpPr>
          <p:cNvPr id="427" name="ukraine"/>
          <p:cNvSpPr txBox="1"/>
          <p:nvPr/>
        </p:nvSpPr>
        <p:spPr>
          <a:xfrm>
            <a:off x="4958079" y="2946354"/>
            <a:ext cx="1734296"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FFFFFF"/>
                </a:solidFill>
              </a:defRPr>
            </a:lvl1pPr>
          </a:lstStyle>
          <a:p>
            <a:r>
              <a:t>ukraine</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Meshech, Tubal, Magog, Gomer, and Togarmah (Ge. 10:2-3)  are mentioned in Ezekiel’s prophecy of God and Magog (Eze. 38:2, 6)."/>
          <p:cNvSpPr txBox="1"/>
          <p:nvPr/>
        </p:nvSpPr>
        <p:spPr>
          <a:xfrm>
            <a:off x="1409629" y="7573499"/>
            <a:ext cx="10185542" cy="19695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Meshech, Tubal, Magog, Gomer, and Togarmah (Ge. 10:2-3)  are mentioned in Ezekiel’s prophecy of God and Magog (Eze. 38:2, 6).</a:t>
            </a:r>
          </a:p>
        </p:txBody>
      </p:sp>
      <p:pic>
        <p:nvPicPr>
          <p:cNvPr id="430" name="Noah's Sons Table of Nations 2 copy.jpeg" descr="Noah's Sons Table of Nations 2 copy.jpeg"/>
          <p:cNvPicPr>
            <a:picLocks noChangeAspect="1"/>
          </p:cNvPicPr>
          <p:nvPr/>
        </p:nvPicPr>
        <p:blipFill>
          <a:blip r:embed="rId2"/>
          <a:srcRect l="19553" t="10964" r="39856" b="50135"/>
          <a:stretch>
            <a:fillRect/>
          </a:stretch>
        </p:blipFill>
        <p:spPr>
          <a:xfrm>
            <a:off x="1348581" y="492760"/>
            <a:ext cx="10307664" cy="6863019"/>
          </a:xfrm>
          <a:prstGeom prst="rect">
            <a:avLst/>
          </a:prstGeom>
          <a:ln w="12700">
            <a:miter lim="400000"/>
          </a:ln>
        </p:spPr>
      </p:pic>
      <p:sp>
        <p:nvSpPr>
          <p:cNvPr id="431" name="magog"/>
          <p:cNvSpPr txBox="1"/>
          <p:nvPr/>
        </p:nvSpPr>
        <p:spPr>
          <a:xfrm>
            <a:off x="6479829" y="3090167"/>
            <a:ext cx="1793429"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magog</a:t>
            </a:r>
          </a:p>
        </p:txBody>
      </p:sp>
      <p:sp>
        <p:nvSpPr>
          <p:cNvPr id="432" name="gomer"/>
          <p:cNvSpPr txBox="1"/>
          <p:nvPr/>
        </p:nvSpPr>
        <p:spPr>
          <a:xfrm>
            <a:off x="5020495" y="2711084"/>
            <a:ext cx="1745569"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gomer</a:t>
            </a:r>
          </a:p>
        </p:txBody>
      </p:sp>
      <p:sp>
        <p:nvSpPr>
          <p:cNvPr id="433" name="tubal"/>
          <p:cNvSpPr txBox="1"/>
          <p:nvPr/>
        </p:nvSpPr>
        <p:spPr>
          <a:xfrm>
            <a:off x="4863560" y="1526869"/>
            <a:ext cx="157731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tubal</a:t>
            </a:r>
          </a:p>
        </p:txBody>
      </p:sp>
      <p:sp>
        <p:nvSpPr>
          <p:cNvPr id="434" name="meshech"/>
          <p:cNvSpPr txBox="1"/>
          <p:nvPr/>
        </p:nvSpPr>
        <p:spPr>
          <a:xfrm>
            <a:off x="7102909" y="2135990"/>
            <a:ext cx="227351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meshech</a:t>
            </a:r>
          </a:p>
        </p:txBody>
      </p:sp>
      <p:sp>
        <p:nvSpPr>
          <p:cNvPr id="435" name="ham"/>
          <p:cNvSpPr txBox="1"/>
          <p:nvPr/>
        </p:nvSpPr>
        <p:spPr>
          <a:xfrm>
            <a:off x="2140287" y="5722248"/>
            <a:ext cx="1907481" cy="9775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ham</a:t>
            </a:r>
          </a:p>
        </p:txBody>
      </p:sp>
      <p:sp>
        <p:nvSpPr>
          <p:cNvPr id="436" name="japheth"/>
          <p:cNvSpPr txBox="1"/>
          <p:nvPr/>
        </p:nvSpPr>
        <p:spPr>
          <a:xfrm>
            <a:off x="5857075" y="1100024"/>
            <a:ext cx="3789475" cy="9775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japheth</a:t>
            </a:r>
          </a:p>
        </p:txBody>
      </p:sp>
      <p:sp>
        <p:nvSpPr>
          <p:cNvPr id="437" name="shem"/>
          <p:cNvSpPr txBox="1"/>
          <p:nvPr/>
        </p:nvSpPr>
        <p:spPr>
          <a:xfrm>
            <a:off x="7045052" y="4946795"/>
            <a:ext cx="2389225" cy="9775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200">
                <a:solidFill>
                  <a:srgbClr val="FFFFFF"/>
                </a:solidFill>
              </a:defRPr>
            </a:lvl1pPr>
          </a:lstStyle>
          <a:p>
            <a:r>
              <a:t>shem</a:t>
            </a:r>
          </a:p>
        </p:txBody>
      </p:sp>
      <p:sp>
        <p:nvSpPr>
          <p:cNvPr id="438" name="togarmah"/>
          <p:cNvSpPr txBox="1"/>
          <p:nvPr/>
        </p:nvSpPr>
        <p:spPr>
          <a:xfrm>
            <a:off x="5649948" y="4367356"/>
            <a:ext cx="2649017"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togarmah</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Meshech is Russia. Tubal is Lithuania and Belarus. Gomer is Ukraine. Magog is southern Russia, Georgia, Armenia. Togarmath is Turkey."/>
          <p:cNvSpPr txBox="1"/>
          <p:nvPr/>
        </p:nvSpPr>
        <p:spPr>
          <a:xfrm>
            <a:off x="891657" y="7616631"/>
            <a:ext cx="11221486" cy="17636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94E3FE"/>
                </a:solidFill>
              </a:defRPr>
            </a:lvl1pPr>
          </a:lstStyle>
          <a:p>
            <a:r>
              <a:t>Meshech is Russia. Tubal is Lithuania and Belarus. Gomer is Ukraine. Magog is southern Russia, Georgia, Armenia. Togarmath is Turkey.</a:t>
            </a:r>
          </a:p>
        </p:txBody>
      </p:sp>
      <p:pic>
        <p:nvPicPr>
          <p:cNvPr id="441" name="Noah's Sons Table of Nations 2 copy.jpeg" descr="Noah's Sons Table of Nations 2 copy.jpeg"/>
          <p:cNvPicPr>
            <a:picLocks noChangeAspect="1"/>
          </p:cNvPicPr>
          <p:nvPr/>
        </p:nvPicPr>
        <p:blipFill>
          <a:blip r:embed="rId2"/>
          <a:srcRect l="19553" t="12300" r="39856" b="47740"/>
          <a:stretch>
            <a:fillRect/>
          </a:stretch>
        </p:blipFill>
        <p:spPr>
          <a:xfrm>
            <a:off x="1348581" y="475327"/>
            <a:ext cx="10307664" cy="7049941"/>
          </a:xfrm>
          <a:prstGeom prst="rect">
            <a:avLst/>
          </a:prstGeom>
          <a:ln w="12700">
            <a:miter lim="400000"/>
          </a:ln>
        </p:spPr>
      </p:pic>
      <p:sp>
        <p:nvSpPr>
          <p:cNvPr id="442" name="ukraine"/>
          <p:cNvSpPr txBox="1"/>
          <p:nvPr/>
        </p:nvSpPr>
        <p:spPr>
          <a:xfrm>
            <a:off x="4415489" y="2366028"/>
            <a:ext cx="2081437"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ukraine</a:t>
            </a:r>
          </a:p>
        </p:txBody>
      </p:sp>
      <p:sp>
        <p:nvSpPr>
          <p:cNvPr id="443" name="russia"/>
          <p:cNvSpPr txBox="1"/>
          <p:nvPr/>
        </p:nvSpPr>
        <p:spPr>
          <a:xfrm>
            <a:off x="6743933" y="1398801"/>
            <a:ext cx="2993381" cy="9529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000">
                <a:solidFill>
                  <a:srgbClr val="FFFFFF"/>
                </a:solidFill>
              </a:defRPr>
            </a:lvl1pPr>
          </a:lstStyle>
          <a:p>
            <a:r>
              <a:t>russia</a:t>
            </a:r>
          </a:p>
        </p:txBody>
      </p:sp>
      <p:sp>
        <p:nvSpPr>
          <p:cNvPr id="444" name="turkey"/>
          <p:cNvSpPr txBox="1"/>
          <p:nvPr/>
        </p:nvSpPr>
        <p:spPr>
          <a:xfrm>
            <a:off x="4823210" y="4193211"/>
            <a:ext cx="1889573"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turkey</a:t>
            </a:r>
          </a:p>
        </p:txBody>
      </p:sp>
      <p:sp>
        <p:nvSpPr>
          <p:cNvPr id="445" name="Ethiopia"/>
          <p:cNvSpPr txBox="1"/>
          <p:nvPr/>
        </p:nvSpPr>
        <p:spPr>
          <a:xfrm>
            <a:off x="3701304" y="6931798"/>
            <a:ext cx="2153544"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Ethiopia</a:t>
            </a:r>
          </a:p>
        </p:txBody>
      </p:sp>
      <p:sp>
        <p:nvSpPr>
          <p:cNvPr id="446" name="Libya"/>
          <p:cNvSpPr txBox="1"/>
          <p:nvPr/>
        </p:nvSpPr>
        <p:spPr>
          <a:xfrm>
            <a:off x="2563772" y="5149484"/>
            <a:ext cx="1370064"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Libya</a:t>
            </a:r>
          </a:p>
        </p:txBody>
      </p:sp>
      <p:sp>
        <p:nvSpPr>
          <p:cNvPr id="447" name="georgia"/>
          <p:cNvSpPr txBox="1"/>
          <p:nvPr/>
        </p:nvSpPr>
        <p:spPr>
          <a:xfrm>
            <a:off x="6312712" y="3412220"/>
            <a:ext cx="2153544"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georgia</a:t>
            </a:r>
          </a:p>
        </p:txBody>
      </p:sp>
      <p:sp>
        <p:nvSpPr>
          <p:cNvPr id="448" name="armenia"/>
          <p:cNvSpPr txBox="1"/>
          <p:nvPr/>
        </p:nvSpPr>
        <p:spPr>
          <a:xfrm>
            <a:off x="6423311" y="3904994"/>
            <a:ext cx="21292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armenia</a:t>
            </a:r>
          </a:p>
        </p:txBody>
      </p:sp>
      <p:sp>
        <p:nvSpPr>
          <p:cNvPr id="449" name="belarus"/>
          <p:cNvSpPr txBox="1"/>
          <p:nvPr/>
        </p:nvSpPr>
        <p:spPr>
          <a:xfrm>
            <a:off x="3677373" y="1825918"/>
            <a:ext cx="2201405"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belarus</a:t>
            </a:r>
          </a:p>
        </p:txBody>
      </p:sp>
      <p:sp>
        <p:nvSpPr>
          <p:cNvPr id="450" name="lithuania"/>
          <p:cNvSpPr txBox="1"/>
          <p:nvPr/>
        </p:nvSpPr>
        <p:spPr>
          <a:xfrm>
            <a:off x="3557616" y="1285809"/>
            <a:ext cx="2440919"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lithuania</a:t>
            </a:r>
          </a:p>
        </p:txBody>
      </p:sp>
      <p:sp>
        <p:nvSpPr>
          <p:cNvPr id="451" name="iran"/>
          <p:cNvSpPr txBox="1"/>
          <p:nvPr/>
        </p:nvSpPr>
        <p:spPr>
          <a:xfrm>
            <a:off x="7149658" y="4883734"/>
            <a:ext cx="1169765"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FFFFFF"/>
                </a:solidFill>
              </a:defRPr>
            </a:lvl1pPr>
          </a:lstStyle>
          <a:p>
            <a:r>
              <a:t>iran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 name="Map-Soviet-Union-countries.jpeg" descr="Map-Soviet-Union-countries.jpeg"/>
          <p:cNvPicPr>
            <a:picLocks/>
          </p:cNvPicPr>
          <p:nvPr/>
        </p:nvPicPr>
        <p:blipFill>
          <a:blip r:embed="rId2"/>
          <a:stretch>
            <a:fillRect/>
          </a:stretch>
        </p:blipFill>
        <p:spPr>
          <a:xfrm>
            <a:off x="571464" y="534156"/>
            <a:ext cx="11861872" cy="7503200"/>
          </a:xfrm>
          <a:prstGeom prst="rect">
            <a:avLst/>
          </a:prstGeom>
        </p:spPr>
      </p:pic>
      <p:sp>
        <p:nvSpPr>
          <p:cNvPr id="454" name="Most of this territory was occupied by the old Soviet Union, which fell in 1991."/>
          <p:cNvSpPr txBox="1"/>
          <p:nvPr/>
        </p:nvSpPr>
        <p:spPr>
          <a:xfrm>
            <a:off x="930953" y="8152516"/>
            <a:ext cx="11142894" cy="16723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Most of this territory was occupied by the old Soviet Union, which fell in 1991.</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And the beginning of his [NIMROD] kingdom was Babel, and Erech, and Accad, and Calneh, in the land of Shinar. Out of that land went forth ASSHUR, and builded Nineveh, and the city Rehoboth, and Calah” (Ge. 10:9-11)."/>
          <p:cNvSpPr txBox="1">
            <a:spLocks noGrp="1"/>
          </p:cNvSpPr>
          <p:nvPr>
            <p:ph type="body" sz="half" idx="1"/>
          </p:nvPr>
        </p:nvSpPr>
        <p:spPr>
          <a:xfrm>
            <a:off x="876300" y="2743200"/>
            <a:ext cx="5651500" cy="7734300"/>
          </a:xfrm>
          <a:prstGeom prst="rect">
            <a:avLst/>
          </a:prstGeom>
        </p:spPr>
        <p:txBody>
          <a:bodyPr/>
          <a:lstStyle/>
          <a:p>
            <a:pPr>
              <a:defRPr sz="3200">
                <a:solidFill>
                  <a:srgbClr val="85C3EA"/>
                </a:solidFill>
              </a:defRPr>
            </a:pPr>
            <a:r>
              <a:t>“And the beginning of his [</a:t>
            </a:r>
            <a:r>
              <a:rPr>
                <a:solidFill>
                  <a:srgbClr val="FFFFFF"/>
                </a:solidFill>
              </a:rPr>
              <a:t>NIMROD</a:t>
            </a:r>
            <a:r>
              <a:t>] kingdom was Babel, and Erech, and Accad, and Calneh, in the land of Shinar. Out of that land went forth </a:t>
            </a:r>
            <a:r>
              <a:rPr>
                <a:solidFill>
                  <a:srgbClr val="FFFFFF"/>
                </a:solidFill>
              </a:rPr>
              <a:t>ASSHUR</a:t>
            </a:r>
            <a:r>
              <a:t>, and builded Nineveh, and the city Rehoboth, and Calah” (Ge. 10:9-11).</a:t>
            </a:r>
          </a:p>
        </p:txBody>
      </p:sp>
      <p:sp>
        <p:nvSpPr>
          <p:cNvPr id="457" name="EVIDENCE FOR THE PEOPLE NAMED IN GENESIS 10"/>
          <p:cNvSpPr txBox="1"/>
          <p:nvPr/>
        </p:nvSpPr>
        <p:spPr>
          <a:xfrm>
            <a:off x="876300" y="863600"/>
            <a:ext cx="5651500" cy="1752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cap="none">
                <a:solidFill>
                  <a:srgbClr val="FFFFFF"/>
                </a:solidFill>
              </a:defRPr>
            </a:lvl1pPr>
          </a:lstStyle>
          <a:p>
            <a:r>
              <a:t>EVIDENCE FOR THE PEOPLE NAMED IN GENESIS 10</a:t>
            </a:r>
          </a:p>
        </p:txBody>
      </p:sp>
      <p:grpSp>
        <p:nvGrpSpPr>
          <p:cNvPr id="460" name="bible-sermon.jpg"/>
          <p:cNvGrpSpPr/>
          <p:nvPr/>
        </p:nvGrpSpPr>
        <p:grpSpPr>
          <a:xfrm>
            <a:off x="6959600" y="838200"/>
            <a:ext cx="5080000" cy="6717023"/>
            <a:chOff x="0" y="0"/>
            <a:chExt cx="5080000" cy="6717022"/>
          </a:xfrm>
        </p:grpSpPr>
        <p:pic>
          <p:nvPicPr>
            <p:cNvPr id="459" name="bible-sermon.jpg" descr="bible-sermon.jpg"/>
            <p:cNvPicPr>
              <a:picLocks noChangeAspect="1"/>
            </p:cNvPicPr>
            <p:nvPr/>
          </p:nvPicPr>
          <p:blipFill>
            <a:blip r:embed="rId2"/>
            <a:srcRect l="21867" r="21799"/>
            <a:stretch>
              <a:fillRect/>
            </a:stretch>
          </p:blipFill>
          <p:spPr>
            <a:xfrm>
              <a:off x="76200" y="63500"/>
              <a:ext cx="4940300" cy="6577323"/>
            </a:xfrm>
            <a:prstGeom prst="rect">
              <a:avLst/>
            </a:prstGeom>
            <a:ln>
              <a:noFill/>
            </a:ln>
            <a:effectLst/>
          </p:spPr>
        </p:pic>
        <p:pic>
          <p:nvPicPr>
            <p:cNvPr id="458" name="bible-sermon.jpg" descr="bible-sermon.jpg"/>
            <p:cNvPicPr>
              <a:picLocks/>
            </p:cNvPicPr>
            <p:nvPr/>
          </p:nvPicPr>
          <p:blipFill>
            <a:blip r:embed="rId3"/>
            <a:stretch>
              <a:fillRect/>
            </a:stretch>
          </p:blipFill>
          <p:spPr>
            <a:xfrm>
              <a:off x="0" y="0"/>
              <a:ext cx="5080000" cy="6717023"/>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2" name="oriental institute visit 3 118 - Version 3.jpg" descr="oriental institute visit 3 118 - Version 3.jpg"/>
          <p:cNvPicPr>
            <a:picLocks noGrp="1"/>
          </p:cNvPicPr>
          <p:nvPr>
            <p:ph type="pic" idx="21"/>
          </p:nvPr>
        </p:nvPicPr>
        <p:blipFill>
          <a:blip r:embed="rId2"/>
          <a:stretch>
            <a:fillRect/>
          </a:stretch>
        </p:blipFill>
        <p:spPr>
          <a:xfrm>
            <a:off x="6985000" y="1016000"/>
            <a:ext cx="5067300" cy="6700115"/>
          </a:xfrm>
          <a:prstGeom prst="rect">
            <a:avLst/>
          </a:prstGeom>
        </p:spPr>
      </p:pic>
      <p:sp>
        <p:nvSpPr>
          <p:cNvPr id="463" name="The name Nimrod appears in ancient Babylon’s mythology.…"/>
          <p:cNvSpPr txBox="1">
            <a:spLocks noGrp="1"/>
          </p:cNvSpPr>
          <p:nvPr>
            <p:ph type="body" sz="half" idx="1"/>
          </p:nvPr>
        </p:nvSpPr>
        <p:spPr>
          <a:xfrm>
            <a:off x="876300" y="1473200"/>
            <a:ext cx="5651500" cy="7734300"/>
          </a:xfrm>
          <a:prstGeom prst="rect">
            <a:avLst/>
          </a:prstGeom>
        </p:spPr>
        <p:txBody>
          <a:bodyPr/>
          <a:lstStyle/>
          <a:p>
            <a:pPr>
              <a:defRPr sz="3400">
                <a:solidFill>
                  <a:srgbClr val="85C3EA"/>
                </a:solidFill>
              </a:defRPr>
            </a:pPr>
            <a:r>
              <a:t>The name </a:t>
            </a:r>
            <a:r>
              <a:rPr>
                <a:solidFill>
                  <a:srgbClr val="FFFFFF"/>
                </a:solidFill>
              </a:rPr>
              <a:t>Nimrod</a:t>
            </a:r>
            <a:r>
              <a:t> appears in ancient Babylon’s mythology.  </a:t>
            </a:r>
          </a:p>
          <a:p>
            <a:pPr>
              <a:defRPr sz="3400">
                <a:solidFill>
                  <a:srgbClr val="85C3EA"/>
                </a:solidFill>
              </a:defRPr>
            </a:pPr>
            <a:endParaRPr/>
          </a:p>
          <a:p>
            <a:pPr>
              <a:defRPr sz="3400">
                <a:solidFill>
                  <a:srgbClr val="85C3EA"/>
                </a:solidFill>
              </a:defRPr>
            </a:pPr>
            <a:r>
              <a:t>The Babylonian god Bel-Merodach is called Bel-Nimrod. Ancient Babylon was called “the city of Bel-Nimrod.”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 name="oriental institute visit 3 118 - Version 3.jpg" descr="oriental institute visit 3 118 - Version 3.jpg"/>
          <p:cNvPicPr>
            <a:picLocks noGrp="1"/>
          </p:cNvPicPr>
          <p:nvPr>
            <p:ph type="pic" idx="21"/>
          </p:nvPr>
        </p:nvPicPr>
        <p:blipFill>
          <a:blip r:embed="rId2"/>
          <a:stretch>
            <a:fillRect/>
          </a:stretch>
        </p:blipFill>
        <p:spPr>
          <a:xfrm>
            <a:off x="6985000" y="1016000"/>
            <a:ext cx="5067300" cy="6700115"/>
          </a:xfrm>
          <a:prstGeom prst="rect">
            <a:avLst/>
          </a:prstGeom>
        </p:spPr>
      </p:pic>
      <p:sp>
        <p:nvSpPr>
          <p:cNvPr id="466" name="Bel-Nimrod had the characteristics of biblical Nimrod. He was a mighty king and warrior. Another of his names, Bel-Nipru, means “the great hunter.”…"/>
          <p:cNvSpPr txBox="1">
            <a:spLocks noGrp="1"/>
          </p:cNvSpPr>
          <p:nvPr>
            <p:ph type="body" sz="half" idx="1"/>
          </p:nvPr>
        </p:nvSpPr>
        <p:spPr>
          <a:xfrm>
            <a:off x="876300" y="1473200"/>
            <a:ext cx="5651500" cy="7734300"/>
          </a:xfrm>
          <a:prstGeom prst="rect">
            <a:avLst/>
          </a:prstGeom>
        </p:spPr>
        <p:txBody>
          <a:bodyPr/>
          <a:lstStyle/>
          <a:p>
            <a:pPr>
              <a:defRPr sz="3200">
                <a:solidFill>
                  <a:srgbClr val="76D6FF"/>
                </a:solidFill>
              </a:defRPr>
            </a:pPr>
            <a:r>
              <a:t>Bel-Nimrod had the characteristics of biblical Nimrod. He was a mighty king and warrior. Another of his names, Bel-Nipru, means “the great hunter.”</a:t>
            </a:r>
          </a:p>
          <a:p>
            <a:pPr>
              <a:defRPr sz="3200">
                <a:solidFill>
                  <a:srgbClr val="85C3EA"/>
                </a:solidFill>
              </a:defRPr>
            </a:pPr>
            <a:endParaRPr/>
          </a:p>
          <a:p>
            <a:pPr>
              <a:defRPr sz="3200">
                <a:solidFill>
                  <a:srgbClr val="FFFFFF"/>
                </a:solidFill>
              </a:defRPr>
            </a:pPr>
            <a:r>
              <a:t>“He was a mighty hunter before the LORD ... the beginning of his kingdom...” (Gen. 10:9).</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 name="oriental institute visit 3 118 - Version 3.jpg" descr="oriental institute visit 3 118 - Version 3.jpg"/>
          <p:cNvPicPr>
            <a:picLocks noGrp="1"/>
          </p:cNvPicPr>
          <p:nvPr>
            <p:ph type="pic" idx="21"/>
          </p:nvPr>
        </p:nvPicPr>
        <p:blipFill>
          <a:blip r:embed="rId2"/>
          <a:stretch>
            <a:fillRect/>
          </a:stretch>
        </p:blipFill>
        <p:spPr>
          <a:xfrm>
            <a:off x="5495995" y="565150"/>
            <a:ext cx="6530906" cy="8648701"/>
          </a:xfrm>
          <a:prstGeom prst="rect">
            <a:avLst/>
          </a:prstGeom>
        </p:spPr>
      </p:pic>
      <p:sp>
        <p:nvSpPr>
          <p:cNvPr id="469" name="Bel-Nimrod with a bow"/>
          <p:cNvSpPr txBox="1">
            <a:spLocks noGrp="1"/>
          </p:cNvSpPr>
          <p:nvPr>
            <p:ph type="body" sz="half" idx="1"/>
          </p:nvPr>
        </p:nvSpPr>
        <p:spPr>
          <a:xfrm>
            <a:off x="876300" y="1473200"/>
            <a:ext cx="4142086" cy="7795320"/>
          </a:xfrm>
          <a:prstGeom prst="rect">
            <a:avLst/>
          </a:prstGeom>
        </p:spPr>
        <p:txBody>
          <a:bodyPr/>
          <a:lstStyle>
            <a:lvl1pPr>
              <a:defRPr sz="3200">
                <a:solidFill>
                  <a:srgbClr val="76D6FF"/>
                </a:solidFill>
              </a:defRPr>
            </a:lvl1pPr>
          </a:lstStyle>
          <a:p>
            <a:r>
              <a:t>Bel-Nimrod with a bow</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oriental institute visit 3 118 - Version 3.jpg" descr="oriental institute visit 3 118 - Version 3.jpg"/>
          <p:cNvPicPr>
            <a:picLocks noGrp="1"/>
          </p:cNvPicPr>
          <p:nvPr>
            <p:ph type="pic" idx="21"/>
          </p:nvPr>
        </p:nvPicPr>
        <p:blipFill>
          <a:blip r:embed="rId2"/>
          <a:stretch>
            <a:fillRect/>
          </a:stretch>
        </p:blipFill>
        <p:spPr>
          <a:xfrm>
            <a:off x="6985000" y="1016000"/>
            <a:ext cx="5067300" cy="6700115"/>
          </a:xfrm>
          <a:prstGeom prst="rect">
            <a:avLst/>
          </a:prstGeom>
        </p:spPr>
      </p:pic>
      <p:sp>
        <p:nvSpPr>
          <p:cNvPr id="472" name="Archaeologist Henry Rawlinson said, “The worship of Bel-Nimrod in Chaldea extends through the whole time of the monarchy” (The Seven Great Monarchies, vol. 1)."/>
          <p:cNvSpPr txBox="1">
            <a:spLocks noGrp="1"/>
          </p:cNvSpPr>
          <p:nvPr>
            <p:ph type="body" sz="half" idx="1"/>
          </p:nvPr>
        </p:nvSpPr>
        <p:spPr>
          <a:xfrm>
            <a:off x="876300" y="1447800"/>
            <a:ext cx="5651500" cy="7759700"/>
          </a:xfrm>
          <a:prstGeom prst="rect">
            <a:avLst/>
          </a:prstGeom>
        </p:spPr>
        <p:txBody>
          <a:bodyPr/>
          <a:lstStyle/>
          <a:p>
            <a:pPr>
              <a:defRPr sz="3200">
                <a:solidFill>
                  <a:srgbClr val="76D6FF"/>
                </a:solidFill>
              </a:defRPr>
            </a:pPr>
            <a:r>
              <a:t>Archaeologist Henry Rawlinson said, “The worship of Bel-Nimrod in Chaldea extends through the whole time of the monarchy” (</a:t>
            </a:r>
            <a:r>
              <a:rPr i="1"/>
              <a:t>The Seven Great Monarchies</a:t>
            </a:r>
            <a:r>
              <a:t>, vol. 1).</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oriental institute visit 3 118 - Version 3.jpg" descr="oriental institute visit 3 118 - Version 3.jpg"/>
          <p:cNvPicPr>
            <a:picLocks noGrp="1"/>
          </p:cNvPicPr>
          <p:nvPr>
            <p:ph type="pic" idx="21"/>
          </p:nvPr>
        </p:nvPicPr>
        <p:blipFill>
          <a:blip r:embed="rId2"/>
          <a:stretch>
            <a:fillRect/>
          </a:stretch>
        </p:blipFill>
        <p:spPr>
          <a:xfrm>
            <a:off x="6985000" y="1016000"/>
            <a:ext cx="5067300" cy="6700115"/>
          </a:xfrm>
          <a:prstGeom prst="rect">
            <a:avLst/>
          </a:prstGeom>
        </p:spPr>
      </p:pic>
      <p:sp>
        <p:nvSpPr>
          <p:cNvPr id="475" name="It is reasonable to believe that this mythology is based on the historical Nimrod described in the Bible."/>
          <p:cNvSpPr txBox="1">
            <a:spLocks noGrp="1"/>
          </p:cNvSpPr>
          <p:nvPr>
            <p:ph type="body" sz="half" idx="1"/>
          </p:nvPr>
        </p:nvSpPr>
        <p:spPr>
          <a:xfrm>
            <a:off x="876300" y="1447800"/>
            <a:ext cx="5651500" cy="7759700"/>
          </a:xfrm>
          <a:prstGeom prst="rect">
            <a:avLst/>
          </a:prstGeom>
        </p:spPr>
        <p:txBody>
          <a:bodyPr/>
          <a:lstStyle>
            <a:lvl1pPr>
              <a:defRPr sz="3200">
                <a:solidFill>
                  <a:srgbClr val="76D6FF"/>
                </a:solidFill>
              </a:defRPr>
            </a:lvl1pPr>
          </a:lstStyle>
          <a:p>
            <a:r>
              <a:t>It is reasonable to believe that this mythology is based on the historical Nimrod described in the Bible.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 name="British musem assyria 119.jpg" descr="British musem assyria 119.jpg"/>
          <p:cNvPicPr>
            <a:picLocks noGrp="1"/>
          </p:cNvPicPr>
          <p:nvPr>
            <p:ph type="pic" idx="21"/>
          </p:nvPr>
        </p:nvPicPr>
        <p:blipFill>
          <a:blip r:embed="rId2"/>
          <a:stretch>
            <a:fillRect/>
          </a:stretch>
        </p:blipFill>
        <p:spPr>
          <a:xfrm>
            <a:off x="6735290" y="1537358"/>
            <a:ext cx="5757985" cy="6106982"/>
          </a:xfrm>
          <a:prstGeom prst="rect">
            <a:avLst/>
          </a:prstGeom>
        </p:spPr>
      </p:pic>
      <p:sp>
        <p:nvSpPr>
          <p:cNvPr id="478" name="Archaeology has also found the name Asshur associated with Nineveh.…"/>
          <p:cNvSpPr txBox="1">
            <a:spLocks noGrp="1"/>
          </p:cNvSpPr>
          <p:nvPr>
            <p:ph type="body" sz="half" idx="1"/>
          </p:nvPr>
        </p:nvSpPr>
        <p:spPr>
          <a:xfrm>
            <a:off x="876300" y="1473200"/>
            <a:ext cx="5156340" cy="7801089"/>
          </a:xfrm>
          <a:prstGeom prst="rect">
            <a:avLst/>
          </a:prstGeom>
        </p:spPr>
        <p:txBody>
          <a:bodyPr/>
          <a:lstStyle/>
          <a:p>
            <a:pPr>
              <a:defRPr sz="3200">
                <a:solidFill>
                  <a:srgbClr val="76D6FF"/>
                </a:solidFill>
              </a:defRPr>
            </a:pPr>
            <a:r>
              <a:t>Archaeology has also found the name </a:t>
            </a:r>
            <a:r>
              <a:rPr>
                <a:solidFill>
                  <a:srgbClr val="FFFFFF"/>
                </a:solidFill>
              </a:rPr>
              <a:t>Asshur</a:t>
            </a:r>
            <a:r>
              <a:t> associated with Nineveh. </a:t>
            </a:r>
          </a:p>
          <a:p>
            <a:pPr>
              <a:defRPr sz="3200">
                <a:solidFill>
                  <a:srgbClr val="76D6FF"/>
                </a:solidFill>
              </a:defRPr>
            </a:pPr>
            <a:endParaRPr/>
          </a:p>
          <a:p>
            <a:pPr>
              <a:defRPr sz="3200">
                <a:solidFill>
                  <a:srgbClr val="76D6FF"/>
                </a:solidFill>
              </a:defRPr>
            </a:pPr>
            <a:r>
              <a:t>As Nimrod was deified in Babylon, Asshur was deified in Nineveh. Asshur continued to be worshiped until the destruction of Nineveh in 625 BC.   </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0" name="British musem assyria 119.jpg" descr="British musem assyria 119.jpg"/>
          <p:cNvPicPr>
            <a:picLocks noGrp="1"/>
          </p:cNvPicPr>
          <p:nvPr>
            <p:ph type="pic" idx="21"/>
          </p:nvPr>
        </p:nvPicPr>
        <p:blipFill>
          <a:blip r:embed="rId2"/>
          <a:stretch>
            <a:fillRect/>
          </a:stretch>
        </p:blipFill>
        <p:spPr>
          <a:xfrm>
            <a:off x="723900" y="660400"/>
            <a:ext cx="11607800" cy="6705600"/>
          </a:xfrm>
          <a:prstGeom prst="rect">
            <a:avLst/>
          </a:prstGeom>
        </p:spPr>
      </p:pic>
      <p:sp>
        <p:nvSpPr>
          <p:cNvPr id="481" name="Asshur carried a bow to depict his role as a mighty hunter."/>
          <p:cNvSpPr txBox="1">
            <a:spLocks noGrp="1"/>
          </p:cNvSpPr>
          <p:nvPr>
            <p:ph type="body" sz="quarter" idx="1"/>
          </p:nvPr>
        </p:nvSpPr>
        <p:spPr>
          <a:xfrm>
            <a:off x="1693267" y="7510027"/>
            <a:ext cx="9669066" cy="1371601"/>
          </a:xfrm>
          <a:prstGeom prst="rect">
            <a:avLst/>
          </a:prstGeom>
        </p:spPr>
        <p:txBody>
          <a:bodyPr/>
          <a:lstStyle>
            <a:lvl1pPr algn="ctr">
              <a:defRPr sz="3300">
                <a:solidFill>
                  <a:srgbClr val="85C3EA"/>
                </a:solidFill>
              </a:defRPr>
            </a:lvl1pPr>
          </a:lstStyle>
          <a:p>
            <a:r>
              <a:t>Asshur carried a bow to depict his role as a mighty hunter.</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 name="British musem assyria 142 - Version 2.jpg" descr="British musem assyria 142 - Version 2.jpg"/>
          <p:cNvPicPr>
            <a:picLocks noGrp="1"/>
          </p:cNvPicPr>
          <p:nvPr>
            <p:ph type="pic" idx="21"/>
          </p:nvPr>
        </p:nvPicPr>
        <p:blipFill>
          <a:blip r:embed="rId2"/>
          <a:stretch>
            <a:fillRect/>
          </a:stretch>
        </p:blipFill>
        <p:spPr>
          <a:xfrm>
            <a:off x="850900" y="635000"/>
            <a:ext cx="11303000" cy="7277924"/>
          </a:xfrm>
          <a:prstGeom prst="rect">
            <a:avLst/>
          </a:prstGeom>
        </p:spPr>
      </p:pic>
      <p:sp>
        <p:nvSpPr>
          <p:cNvPr id="484" name="Here the bow is drawn signifying war."/>
          <p:cNvSpPr txBox="1">
            <a:spLocks noGrp="1"/>
          </p:cNvSpPr>
          <p:nvPr>
            <p:ph type="body" sz="quarter" idx="1"/>
          </p:nvPr>
        </p:nvSpPr>
        <p:spPr>
          <a:xfrm>
            <a:off x="850900" y="8089900"/>
            <a:ext cx="11303000" cy="1371600"/>
          </a:xfrm>
          <a:prstGeom prst="rect">
            <a:avLst/>
          </a:prstGeom>
        </p:spPr>
        <p:txBody>
          <a:bodyPr/>
          <a:lstStyle>
            <a:lvl1pPr algn="ctr">
              <a:defRPr sz="3200">
                <a:solidFill>
                  <a:srgbClr val="85C3EA"/>
                </a:solidFill>
              </a:defRPr>
            </a:lvl1pPr>
          </a:lstStyle>
          <a:p>
            <a:r>
              <a:t>Here the bow is drawn signifying war.</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 name="British musem assyria 232.jpg" descr="British musem assyria 232.jpg"/>
          <p:cNvPicPr>
            <a:picLocks noGrp="1"/>
          </p:cNvPicPr>
          <p:nvPr>
            <p:ph type="pic" idx="21"/>
          </p:nvPr>
        </p:nvPicPr>
        <p:blipFill>
          <a:blip r:embed="rId2"/>
          <a:stretch>
            <a:fillRect/>
          </a:stretch>
        </p:blipFill>
        <p:spPr>
          <a:xfrm>
            <a:off x="1715771" y="428692"/>
            <a:ext cx="9573258" cy="6006848"/>
          </a:xfrm>
          <a:prstGeom prst="rect">
            <a:avLst/>
          </a:prstGeom>
        </p:spPr>
      </p:pic>
      <p:sp>
        <p:nvSpPr>
          <p:cNvPr id="487" name="The kings of Assyria named themselves after Asshur and had his character. Ashurbanipal, king of Assyria, boasted, “I know the art of waging battle and combat … A valiant hero, beloved of Assur and Ishtar” (Gordon Franz, Bible Archaeology, May 28, 2009)."/>
          <p:cNvSpPr txBox="1">
            <a:spLocks noGrp="1"/>
          </p:cNvSpPr>
          <p:nvPr>
            <p:ph type="body" sz="half" idx="1"/>
          </p:nvPr>
        </p:nvSpPr>
        <p:spPr>
          <a:xfrm>
            <a:off x="575369" y="6540500"/>
            <a:ext cx="11854062" cy="2864247"/>
          </a:xfrm>
          <a:prstGeom prst="rect">
            <a:avLst/>
          </a:prstGeom>
        </p:spPr>
        <p:txBody>
          <a:bodyPr/>
          <a:lstStyle/>
          <a:p>
            <a:pPr algn="ctr">
              <a:defRPr sz="3400">
                <a:solidFill>
                  <a:srgbClr val="76D6FF"/>
                </a:solidFill>
              </a:defRPr>
            </a:pPr>
            <a:r>
              <a:t>The kings of Assyria named themselves after Asshur and had his character. Ashurbanipal, king of Assyria, boasted, “I know the art of waging battle and combat … A valiant hero, beloved of Assur and Ishtar” (Gordon Franz, </a:t>
            </a:r>
            <a:r>
              <a:rPr i="1"/>
              <a:t>Bible Archaeology</a:t>
            </a:r>
            <a:r>
              <a:t>, May 28, 2009).</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And the beginning of his kingdom was Babel, and Erech, and Accad, and Calneh, in the land of Shinar. Out of that land went forth Asshur, and builded Nineveh, and the city Rehoboth, and Calah” (Ge. 10:9-11)."/>
          <p:cNvSpPr txBox="1">
            <a:spLocks noGrp="1"/>
          </p:cNvSpPr>
          <p:nvPr>
            <p:ph type="body" sz="half" idx="1"/>
          </p:nvPr>
        </p:nvSpPr>
        <p:spPr>
          <a:xfrm>
            <a:off x="876300" y="2489200"/>
            <a:ext cx="5651500" cy="7734300"/>
          </a:xfrm>
          <a:prstGeom prst="rect">
            <a:avLst/>
          </a:prstGeom>
        </p:spPr>
        <p:txBody>
          <a:bodyPr/>
          <a:lstStyle/>
          <a:p>
            <a:pPr>
              <a:defRPr sz="3200">
                <a:solidFill>
                  <a:srgbClr val="85C3EA"/>
                </a:solidFill>
              </a:defRPr>
            </a:pPr>
            <a:r>
              <a:t>“And the </a:t>
            </a:r>
            <a:r>
              <a:rPr>
                <a:solidFill>
                  <a:srgbClr val="76D6FF"/>
                </a:solidFill>
              </a:rPr>
              <a:t>beginning</a:t>
            </a:r>
            <a:r>
              <a:t> of his kingdom was </a:t>
            </a:r>
            <a:r>
              <a:rPr>
                <a:solidFill>
                  <a:srgbClr val="FFFFFF"/>
                </a:solidFill>
              </a:rPr>
              <a:t>Babel</a:t>
            </a:r>
            <a:r>
              <a:t>, and </a:t>
            </a:r>
            <a:r>
              <a:rPr>
                <a:solidFill>
                  <a:srgbClr val="FFFFFF"/>
                </a:solidFill>
              </a:rPr>
              <a:t>Erech</a:t>
            </a:r>
            <a:r>
              <a:t>, and </a:t>
            </a:r>
            <a:r>
              <a:rPr>
                <a:solidFill>
                  <a:srgbClr val="FFFFFF"/>
                </a:solidFill>
              </a:rPr>
              <a:t>Accad</a:t>
            </a:r>
            <a:r>
              <a:t>, and </a:t>
            </a:r>
            <a:r>
              <a:rPr>
                <a:solidFill>
                  <a:srgbClr val="FFFFFF"/>
                </a:solidFill>
              </a:rPr>
              <a:t>Calneh</a:t>
            </a:r>
            <a:r>
              <a:t>, in the land of Shinar. Out of that land went forth Asshur, and builded </a:t>
            </a:r>
            <a:r>
              <a:rPr>
                <a:solidFill>
                  <a:srgbClr val="FFFFFF"/>
                </a:solidFill>
              </a:rPr>
              <a:t>Nineveh</a:t>
            </a:r>
            <a:r>
              <a:t>, and the city </a:t>
            </a:r>
            <a:r>
              <a:rPr>
                <a:solidFill>
                  <a:srgbClr val="FFFFFF"/>
                </a:solidFill>
              </a:rPr>
              <a:t>Rehoboth</a:t>
            </a:r>
            <a:r>
              <a:t>, and </a:t>
            </a:r>
            <a:r>
              <a:rPr>
                <a:solidFill>
                  <a:srgbClr val="FFFFFF"/>
                </a:solidFill>
              </a:rPr>
              <a:t>Calah</a:t>
            </a:r>
            <a:r>
              <a:t>” </a:t>
            </a:r>
            <a:br>
              <a:rPr lang="en-US"/>
            </a:br>
            <a:r>
              <a:t>(Ge. 10:9-11).</a:t>
            </a:r>
          </a:p>
        </p:txBody>
      </p:sp>
      <p:sp>
        <p:nvSpPr>
          <p:cNvPr id="490" name="EVIDENCE FOR THE CITIES NAMED IN GENESIS 10"/>
          <p:cNvSpPr txBox="1"/>
          <p:nvPr/>
        </p:nvSpPr>
        <p:spPr>
          <a:xfrm>
            <a:off x="876300" y="1193800"/>
            <a:ext cx="5651500" cy="1752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cap="none">
                <a:solidFill>
                  <a:srgbClr val="FFFFFF"/>
                </a:solidFill>
              </a:defRPr>
            </a:lvl1pPr>
          </a:lstStyle>
          <a:p>
            <a:r>
              <a:t>EVIDENCE FOR THE CITIES NAMED IN GENESIS 10</a:t>
            </a:r>
          </a:p>
        </p:txBody>
      </p:sp>
      <p:grpSp>
        <p:nvGrpSpPr>
          <p:cNvPr id="493" name="bible-sermon.jpg"/>
          <p:cNvGrpSpPr/>
          <p:nvPr/>
        </p:nvGrpSpPr>
        <p:grpSpPr>
          <a:xfrm>
            <a:off x="6959600" y="838200"/>
            <a:ext cx="5080000" cy="6717023"/>
            <a:chOff x="0" y="0"/>
            <a:chExt cx="5080000" cy="6717022"/>
          </a:xfrm>
        </p:grpSpPr>
        <p:pic>
          <p:nvPicPr>
            <p:cNvPr id="492" name="bible-sermon.jpg" descr="bible-sermon.jpg"/>
            <p:cNvPicPr>
              <a:picLocks noChangeAspect="1"/>
            </p:cNvPicPr>
            <p:nvPr/>
          </p:nvPicPr>
          <p:blipFill>
            <a:blip r:embed="rId2"/>
            <a:srcRect l="21867" r="21799"/>
            <a:stretch>
              <a:fillRect/>
            </a:stretch>
          </p:blipFill>
          <p:spPr>
            <a:xfrm>
              <a:off x="76200" y="63500"/>
              <a:ext cx="4940300" cy="6577323"/>
            </a:xfrm>
            <a:prstGeom prst="rect">
              <a:avLst/>
            </a:prstGeom>
            <a:ln>
              <a:noFill/>
            </a:ln>
            <a:effectLst/>
          </p:spPr>
        </p:pic>
        <p:pic>
          <p:nvPicPr>
            <p:cNvPr id="491" name="bible-sermon.jpg" descr="bible-sermon.jpg"/>
            <p:cNvPicPr>
              <a:picLocks/>
            </p:cNvPicPr>
            <p:nvPr/>
          </p:nvPicPr>
          <p:blipFill>
            <a:blip r:embed="rId3"/>
            <a:stretch>
              <a:fillRect/>
            </a:stretch>
          </p:blipFill>
          <p:spPr>
            <a:xfrm>
              <a:off x="0" y="0"/>
              <a:ext cx="5080000" cy="6717023"/>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even cities are mentioned in Genesis 10 in association with Nimrod and Asshur.…"/>
          <p:cNvSpPr txBox="1">
            <a:spLocks noGrp="1"/>
          </p:cNvSpPr>
          <p:nvPr>
            <p:ph type="body" sz="half" idx="1"/>
          </p:nvPr>
        </p:nvSpPr>
        <p:spPr>
          <a:xfrm>
            <a:off x="876300" y="1473200"/>
            <a:ext cx="5651500" cy="7734300"/>
          </a:xfrm>
          <a:prstGeom prst="rect">
            <a:avLst/>
          </a:prstGeom>
        </p:spPr>
        <p:txBody>
          <a:bodyPr/>
          <a:lstStyle/>
          <a:p>
            <a:pPr>
              <a:defRPr sz="3400">
                <a:solidFill>
                  <a:srgbClr val="76D6FF"/>
                </a:solidFill>
              </a:defRPr>
            </a:pPr>
            <a:r>
              <a:t>Seven cities are mentioned in Genesis 10 in association with Nimrod and Asshur. </a:t>
            </a:r>
          </a:p>
          <a:p>
            <a:pPr>
              <a:defRPr sz="3400">
                <a:solidFill>
                  <a:srgbClr val="76D6FF"/>
                </a:solidFill>
              </a:defRPr>
            </a:pPr>
            <a:endParaRPr/>
          </a:p>
          <a:p>
            <a:pPr>
              <a:defRPr sz="3400">
                <a:solidFill>
                  <a:srgbClr val="76D6FF"/>
                </a:solidFill>
              </a:defRPr>
            </a:pPr>
            <a:r>
              <a:t>In a stunning confirmation of the accuracy of Bible history, five of these cities are known to archaeologists, and they date to the very time described in Genesis.</a:t>
            </a:r>
          </a:p>
        </p:txBody>
      </p:sp>
      <p:grpSp>
        <p:nvGrpSpPr>
          <p:cNvPr id="498" name="civilizations of ancient iraq.jpg"/>
          <p:cNvGrpSpPr/>
          <p:nvPr/>
        </p:nvGrpSpPr>
        <p:grpSpPr>
          <a:xfrm>
            <a:off x="7251700" y="1282700"/>
            <a:ext cx="4762500" cy="6294316"/>
            <a:chOff x="0" y="0"/>
            <a:chExt cx="4762500" cy="6294315"/>
          </a:xfrm>
        </p:grpSpPr>
        <p:pic>
          <p:nvPicPr>
            <p:cNvPr id="497" name="civilizations of ancient iraq.jpg" descr="civilizations of ancient iraq.jpg"/>
            <p:cNvPicPr>
              <a:picLocks noChangeAspect="1"/>
            </p:cNvPicPr>
            <p:nvPr/>
          </p:nvPicPr>
          <p:blipFill>
            <a:blip r:embed="rId2"/>
            <a:srcRect t="433" r="110" b="16011"/>
            <a:stretch>
              <a:fillRect/>
            </a:stretch>
          </p:blipFill>
          <p:spPr>
            <a:xfrm>
              <a:off x="77714" y="63500"/>
              <a:ext cx="4621286" cy="6154616"/>
            </a:xfrm>
            <a:prstGeom prst="rect">
              <a:avLst/>
            </a:prstGeom>
            <a:ln>
              <a:noFill/>
            </a:ln>
            <a:effectLst/>
          </p:spPr>
        </p:pic>
        <p:pic>
          <p:nvPicPr>
            <p:cNvPr id="496" name="civilizations of ancient iraq.jpg" descr="civilizations of ancient iraq.jpg"/>
            <p:cNvPicPr>
              <a:picLocks/>
            </p:cNvPicPr>
            <p:nvPr/>
          </p:nvPicPr>
          <p:blipFill>
            <a:blip r:embed="rId3"/>
            <a:stretch>
              <a:fillRect/>
            </a:stretch>
          </p:blipFill>
          <p:spPr>
            <a:xfrm>
              <a:off x="0" y="0"/>
              <a:ext cx="4762500" cy="6294316"/>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The five cities are as follows:…"/>
          <p:cNvSpPr txBox="1">
            <a:spLocks noGrp="1"/>
          </p:cNvSpPr>
          <p:nvPr>
            <p:ph type="body" sz="half" idx="1"/>
          </p:nvPr>
        </p:nvSpPr>
        <p:spPr>
          <a:xfrm>
            <a:off x="1130300" y="1511300"/>
            <a:ext cx="5651500" cy="7734300"/>
          </a:xfrm>
          <a:prstGeom prst="rect">
            <a:avLst/>
          </a:prstGeom>
        </p:spPr>
        <p:txBody>
          <a:bodyPr/>
          <a:lstStyle/>
          <a:p>
            <a:pPr>
              <a:defRPr sz="3400">
                <a:solidFill>
                  <a:srgbClr val="76D6FF"/>
                </a:solidFill>
              </a:defRPr>
            </a:pPr>
            <a:r>
              <a:t>The five cities are as follows:</a:t>
            </a:r>
          </a:p>
          <a:p>
            <a:pPr>
              <a:defRPr sz="3400">
                <a:solidFill>
                  <a:srgbClr val="FFFFFF"/>
                </a:solidFill>
              </a:defRPr>
            </a:pPr>
            <a:endParaRPr/>
          </a:p>
          <a:p>
            <a:pPr>
              <a:defRPr sz="3400">
                <a:solidFill>
                  <a:srgbClr val="FFFFFF"/>
                </a:solidFill>
              </a:defRPr>
            </a:pPr>
            <a:r>
              <a:t>Babylon</a:t>
            </a:r>
          </a:p>
          <a:p>
            <a:pPr>
              <a:defRPr sz="3400">
                <a:solidFill>
                  <a:srgbClr val="85C3EA"/>
                </a:solidFill>
              </a:defRPr>
            </a:pPr>
            <a:r>
              <a:rPr>
                <a:solidFill>
                  <a:srgbClr val="FFFFFF"/>
                </a:solidFill>
              </a:rPr>
              <a:t>Erech</a:t>
            </a:r>
            <a:r>
              <a:t> </a:t>
            </a:r>
            <a:r>
              <a:rPr>
                <a:solidFill>
                  <a:srgbClr val="FFFFFF"/>
                </a:solidFill>
              </a:rPr>
              <a:t>(Uruk)</a:t>
            </a:r>
          </a:p>
          <a:p>
            <a:pPr>
              <a:defRPr sz="3400">
                <a:solidFill>
                  <a:srgbClr val="FFFFFF"/>
                </a:solidFill>
              </a:defRPr>
            </a:pPr>
            <a:r>
              <a:t>Nineveh</a:t>
            </a:r>
          </a:p>
          <a:p>
            <a:pPr>
              <a:defRPr sz="3400">
                <a:solidFill>
                  <a:srgbClr val="FFFFFF"/>
                </a:solidFill>
              </a:defRPr>
            </a:pPr>
            <a:r>
              <a:t>Calah</a:t>
            </a:r>
          </a:p>
          <a:p>
            <a:pPr>
              <a:defRPr sz="3400">
                <a:solidFill>
                  <a:srgbClr val="85C3EA"/>
                </a:solidFill>
              </a:defRPr>
            </a:pPr>
            <a:r>
              <a:rPr>
                <a:solidFill>
                  <a:srgbClr val="FFFFFF"/>
                </a:solidFill>
              </a:rPr>
              <a:t>Accad</a:t>
            </a:r>
            <a:r>
              <a:t> </a:t>
            </a:r>
            <a:r>
              <a:rPr>
                <a:solidFill>
                  <a:srgbClr val="FFFFFF"/>
                </a:solidFill>
              </a:rPr>
              <a:t>(Akkad)</a:t>
            </a:r>
          </a:p>
        </p:txBody>
      </p:sp>
      <p:grpSp>
        <p:nvGrpSpPr>
          <p:cNvPr id="503" name="civilizations of ancient iraq.jpg"/>
          <p:cNvGrpSpPr/>
          <p:nvPr/>
        </p:nvGrpSpPr>
        <p:grpSpPr>
          <a:xfrm>
            <a:off x="7251700" y="1282700"/>
            <a:ext cx="4762500" cy="6294316"/>
            <a:chOff x="0" y="0"/>
            <a:chExt cx="4762500" cy="6294315"/>
          </a:xfrm>
        </p:grpSpPr>
        <p:pic>
          <p:nvPicPr>
            <p:cNvPr id="502" name="civilizations of ancient iraq.jpg" descr="civilizations of ancient iraq.jpg"/>
            <p:cNvPicPr>
              <a:picLocks noChangeAspect="1"/>
            </p:cNvPicPr>
            <p:nvPr/>
          </p:nvPicPr>
          <p:blipFill>
            <a:blip r:embed="rId2"/>
            <a:srcRect t="433" r="110" b="16011"/>
            <a:stretch>
              <a:fillRect/>
            </a:stretch>
          </p:blipFill>
          <p:spPr>
            <a:xfrm>
              <a:off x="77714" y="63500"/>
              <a:ext cx="4621286" cy="6154616"/>
            </a:xfrm>
            <a:prstGeom prst="rect">
              <a:avLst/>
            </a:prstGeom>
            <a:ln>
              <a:noFill/>
            </a:ln>
            <a:effectLst/>
          </p:spPr>
        </p:pic>
        <p:pic>
          <p:nvPicPr>
            <p:cNvPr id="501" name="civilizations of ancient iraq.jpg" descr="civilizations of ancient iraq.jpg"/>
            <p:cNvPicPr>
              <a:picLocks/>
            </p:cNvPicPr>
            <p:nvPr/>
          </p:nvPicPr>
          <p:blipFill>
            <a:blip r:embed="rId3"/>
            <a:stretch>
              <a:fillRect/>
            </a:stretch>
          </p:blipFill>
          <p:spPr>
            <a:xfrm>
              <a:off x="0" y="0"/>
              <a:ext cx="4762500" cy="6294316"/>
            </a:xfrm>
            <a:prstGeom prst="rect">
              <a:avLst/>
            </a:prstGeom>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Accad (Akkad or Agade) has not been physically located, but it is mentioned often in ancient documents.…"/>
          <p:cNvSpPr txBox="1">
            <a:spLocks noGrp="1"/>
          </p:cNvSpPr>
          <p:nvPr>
            <p:ph type="body" sz="half" idx="1"/>
          </p:nvPr>
        </p:nvSpPr>
        <p:spPr>
          <a:xfrm>
            <a:off x="882650" y="1022350"/>
            <a:ext cx="5651500" cy="7734300"/>
          </a:xfrm>
          <a:prstGeom prst="rect">
            <a:avLst/>
          </a:prstGeom>
        </p:spPr>
        <p:txBody>
          <a:bodyPr/>
          <a:lstStyle/>
          <a:p>
            <a:pPr>
              <a:defRPr sz="3400">
                <a:solidFill>
                  <a:srgbClr val="85C3EA"/>
                </a:solidFill>
              </a:defRPr>
            </a:pPr>
            <a:r>
              <a:rPr>
                <a:solidFill>
                  <a:srgbClr val="FFFFFF"/>
                </a:solidFill>
              </a:rPr>
              <a:t>Accad</a:t>
            </a:r>
            <a:r>
              <a:t> (Akkad or Agade) has not been physically located, but it is mentioned often in ancient documents. </a:t>
            </a:r>
          </a:p>
          <a:p>
            <a:pPr>
              <a:defRPr sz="3400">
                <a:solidFill>
                  <a:srgbClr val="85C3EA"/>
                </a:solidFill>
              </a:defRPr>
            </a:pPr>
            <a:endParaRPr/>
          </a:p>
          <a:p>
            <a:pPr>
              <a:defRPr sz="3400">
                <a:solidFill>
                  <a:srgbClr val="85C3EA"/>
                </a:solidFill>
              </a:defRPr>
            </a:pPr>
            <a:r>
              <a:t>Archaeology has confirmed that Accad was a kingdom dating to the time after the Flood. It was the heart of the Akkadian Empire founded by Sargon the Great in the third millennium BC. </a:t>
            </a:r>
          </a:p>
        </p:txBody>
      </p:sp>
      <p:grpSp>
        <p:nvGrpSpPr>
          <p:cNvPr id="508" name="civilizations of ancient iraq.jpg"/>
          <p:cNvGrpSpPr/>
          <p:nvPr/>
        </p:nvGrpSpPr>
        <p:grpSpPr>
          <a:xfrm>
            <a:off x="7124700" y="1003300"/>
            <a:ext cx="4762500" cy="6294316"/>
            <a:chOff x="0" y="0"/>
            <a:chExt cx="4762500" cy="6294315"/>
          </a:xfrm>
        </p:grpSpPr>
        <p:pic>
          <p:nvPicPr>
            <p:cNvPr id="507" name="civilizations of ancient iraq.jpg" descr="civilizations of ancient iraq.jpg"/>
            <p:cNvPicPr>
              <a:picLocks noChangeAspect="1"/>
            </p:cNvPicPr>
            <p:nvPr/>
          </p:nvPicPr>
          <p:blipFill>
            <a:blip r:embed="rId2"/>
            <a:srcRect t="433" r="110" b="16011"/>
            <a:stretch>
              <a:fillRect/>
            </a:stretch>
          </p:blipFill>
          <p:spPr>
            <a:xfrm>
              <a:off x="77714" y="63500"/>
              <a:ext cx="4621286" cy="6154616"/>
            </a:xfrm>
            <a:prstGeom prst="rect">
              <a:avLst/>
            </a:prstGeom>
            <a:ln>
              <a:noFill/>
            </a:ln>
            <a:effectLst/>
          </p:spPr>
        </p:pic>
        <p:pic>
          <p:nvPicPr>
            <p:cNvPr id="506" name="civilizations of ancient iraq.jpg" descr="civilizations of ancient iraq.jpg"/>
            <p:cNvPicPr>
              <a:picLocks/>
            </p:cNvPicPr>
            <p:nvPr/>
          </p:nvPicPr>
          <p:blipFill>
            <a:blip r:embed="rId3"/>
            <a:stretch>
              <a:fillRect/>
            </a:stretch>
          </p:blipFill>
          <p:spPr>
            <a:xfrm>
              <a:off x="0" y="0"/>
              <a:ext cx="4762500" cy="6294316"/>
            </a:xfrm>
            <a:prstGeom prst="rect">
              <a:avLst/>
            </a:prstGeom>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Accad’s importance is also evident in that it gave its name to the Akkadian language that was the international trade language of ancient Mesopotamia for 2,000 years until the time of the Persian Empire."/>
          <p:cNvSpPr txBox="1">
            <a:spLocks noGrp="1"/>
          </p:cNvSpPr>
          <p:nvPr>
            <p:ph type="body" sz="half" idx="1"/>
          </p:nvPr>
        </p:nvSpPr>
        <p:spPr>
          <a:xfrm>
            <a:off x="882650" y="1295400"/>
            <a:ext cx="5651500" cy="7734300"/>
          </a:xfrm>
          <a:prstGeom prst="rect">
            <a:avLst/>
          </a:prstGeom>
        </p:spPr>
        <p:txBody>
          <a:bodyPr/>
          <a:lstStyle/>
          <a:p>
            <a:pPr>
              <a:defRPr sz="3400">
                <a:solidFill>
                  <a:srgbClr val="85C3EA"/>
                </a:solidFill>
              </a:defRPr>
            </a:pPr>
            <a:r>
              <a:rPr>
                <a:solidFill>
                  <a:srgbClr val="FFFFFF"/>
                </a:solidFill>
              </a:rPr>
              <a:t>Accad’s</a:t>
            </a:r>
            <a:r>
              <a:t> importance is also evident in that it gave its name to the Akkadian language that was the international trade language of ancient Mesopotamia for 2,000 years until the time of the Persian Empire.</a:t>
            </a:r>
          </a:p>
        </p:txBody>
      </p:sp>
      <p:grpSp>
        <p:nvGrpSpPr>
          <p:cNvPr id="513" name="British Museum misc 576.jpg"/>
          <p:cNvGrpSpPr/>
          <p:nvPr/>
        </p:nvGrpSpPr>
        <p:grpSpPr>
          <a:xfrm>
            <a:off x="7251700" y="1282700"/>
            <a:ext cx="4762500" cy="6294316"/>
            <a:chOff x="0" y="0"/>
            <a:chExt cx="4762500" cy="6294315"/>
          </a:xfrm>
        </p:grpSpPr>
        <p:pic>
          <p:nvPicPr>
            <p:cNvPr id="512" name="British Museum misc 576.jpg" descr="British Museum misc 576.jpg"/>
            <p:cNvPicPr>
              <a:picLocks noChangeAspect="1"/>
            </p:cNvPicPr>
            <p:nvPr/>
          </p:nvPicPr>
          <p:blipFill>
            <a:blip r:embed="rId2"/>
            <a:srcRect l="6024" r="6265" b="165"/>
            <a:stretch>
              <a:fillRect/>
            </a:stretch>
          </p:blipFill>
          <p:spPr>
            <a:xfrm>
              <a:off x="76200" y="63500"/>
              <a:ext cx="4622800" cy="6154616"/>
            </a:xfrm>
            <a:prstGeom prst="rect">
              <a:avLst/>
            </a:prstGeom>
            <a:ln>
              <a:noFill/>
            </a:ln>
            <a:effectLst/>
          </p:spPr>
        </p:pic>
        <p:pic>
          <p:nvPicPr>
            <p:cNvPr id="511" name="British Museum misc 576.jpg" descr="British Museum misc 576.jpg"/>
            <p:cNvPicPr>
              <a:picLocks/>
            </p:cNvPicPr>
            <p:nvPr/>
          </p:nvPicPr>
          <p:blipFill>
            <a:blip r:embed="rId3"/>
            <a:stretch>
              <a:fillRect/>
            </a:stretch>
          </p:blipFill>
          <p:spPr>
            <a:xfrm>
              <a:off x="0" y="0"/>
              <a:ext cx="4762500" cy="6294316"/>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Consider reconstructive drawings of ancient cities dating to the time of Babel and afterwards based on archaeological excavations.…"/>
          <p:cNvSpPr txBox="1">
            <a:spLocks noGrp="1"/>
          </p:cNvSpPr>
          <p:nvPr>
            <p:ph type="body" sz="half" idx="1"/>
          </p:nvPr>
        </p:nvSpPr>
        <p:spPr>
          <a:xfrm>
            <a:off x="1041400" y="994207"/>
            <a:ext cx="5334000" cy="6743701"/>
          </a:xfrm>
          <a:prstGeom prst="rect">
            <a:avLst/>
          </a:prstGeom>
        </p:spPr>
        <p:txBody>
          <a:bodyPr>
            <a:normAutofit/>
          </a:bodyPr>
          <a:lstStyle/>
          <a:p>
            <a:pPr>
              <a:defRPr sz="3400">
                <a:solidFill>
                  <a:srgbClr val="85C3EA"/>
                </a:solidFill>
              </a:defRPr>
            </a:pPr>
            <a:r>
              <a:t>Consider reconstructive drawings of ancient cities dating to the time of Babel and afterwards based on archaeological excavations. </a:t>
            </a:r>
          </a:p>
          <a:p>
            <a:pPr>
              <a:defRPr sz="3400">
                <a:solidFill>
                  <a:srgbClr val="85C3EA"/>
                </a:solidFill>
              </a:defRPr>
            </a:pPr>
            <a:endParaRPr/>
          </a:p>
          <a:p>
            <a:pPr>
              <a:defRPr sz="3400">
                <a:solidFill>
                  <a:srgbClr val="85C3EA"/>
                </a:solidFill>
              </a:defRPr>
            </a:pPr>
            <a:r>
              <a:t>We licensed these images from Archaeology Illustrated.</a:t>
            </a:r>
          </a:p>
        </p:txBody>
      </p:sp>
      <p:grpSp>
        <p:nvGrpSpPr>
          <p:cNvPr id="518" name="Archaeology Illustrated_00482.jpg"/>
          <p:cNvGrpSpPr/>
          <p:nvPr/>
        </p:nvGrpSpPr>
        <p:grpSpPr>
          <a:xfrm>
            <a:off x="6985000" y="1016000"/>
            <a:ext cx="5067300" cy="6700115"/>
            <a:chOff x="0" y="0"/>
            <a:chExt cx="5067300" cy="6700114"/>
          </a:xfrm>
        </p:grpSpPr>
        <p:pic>
          <p:nvPicPr>
            <p:cNvPr id="517" name="Archaeology Illustrated_00482.jpg" descr="Archaeology Illustrated_00482.jpg"/>
            <p:cNvPicPr>
              <a:picLocks noChangeAspect="1"/>
            </p:cNvPicPr>
            <p:nvPr/>
          </p:nvPicPr>
          <p:blipFill>
            <a:blip r:embed="rId2"/>
            <a:srcRect l="26073" r="25980"/>
            <a:stretch>
              <a:fillRect/>
            </a:stretch>
          </p:blipFill>
          <p:spPr>
            <a:xfrm>
              <a:off x="76200" y="63500"/>
              <a:ext cx="4927600" cy="6560415"/>
            </a:xfrm>
            <a:prstGeom prst="rect">
              <a:avLst/>
            </a:prstGeom>
            <a:ln>
              <a:noFill/>
            </a:ln>
            <a:effectLst/>
          </p:spPr>
        </p:pic>
        <p:pic>
          <p:nvPicPr>
            <p:cNvPr id="516" name="Archaeology Illustrated_00482.jpg" descr="Archaeology Illustrated_00482.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Eridu, c. 2200 BC"/>
          <p:cNvSpPr txBox="1">
            <a:spLocks noGrp="1"/>
          </p:cNvSpPr>
          <p:nvPr>
            <p:ph type="body" sz="quarter" idx="1"/>
          </p:nvPr>
        </p:nvSpPr>
        <p:spPr>
          <a:xfrm>
            <a:off x="1308100" y="8178800"/>
            <a:ext cx="10375900" cy="876300"/>
          </a:xfrm>
          <a:prstGeom prst="rect">
            <a:avLst/>
          </a:prstGeom>
        </p:spPr>
        <p:txBody>
          <a:bodyPr>
            <a:normAutofit/>
          </a:bodyPr>
          <a:lstStyle>
            <a:lvl1pPr algn="ctr">
              <a:defRPr sz="3400">
                <a:solidFill>
                  <a:srgbClr val="85C3EA"/>
                </a:solidFill>
              </a:defRPr>
            </a:lvl1pPr>
          </a:lstStyle>
          <a:p>
            <a:r>
              <a:t>Eridu, c. 2200 BC</a:t>
            </a:r>
          </a:p>
        </p:txBody>
      </p:sp>
      <p:grpSp>
        <p:nvGrpSpPr>
          <p:cNvPr id="523" name="Archaeology Illustrated_0073.jpg"/>
          <p:cNvGrpSpPr/>
          <p:nvPr/>
        </p:nvGrpSpPr>
        <p:grpSpPr>
          <a:xfrm>
            <a:off x="736600" y="469900"/>
            <a:ext cx="11518491" cy="7442200"/>
            <a:chOff x="0" y="0"/>
            <a:chExt cx="11518490" cy="7442200"/>
          </a:xfrm>
        </p:grpSpPr>
        <p:pic>
          <p:nvPicPr>
            <p:cNvPr id="522" name="Archaeology Illustrated_0073.jpg" descr="Archaeology Illustrated_0073.jpg"/>
            <p:cNvPicPr>
              <a:picLocks noChangeAspect="1"/>
            </p:cNvPicPr>
            <p:nvPr/>
          </p:nvPicPr>
          <p:blipFill>
            <a:blip r:embed="rId2"/>
            <a:stretch>
              <a:fillRect/>
            </a:stretch>
          </p:blipFill>
          <p:spPr>
            <a:xfrm>
              <a:off x="76200" y="63500"/>
              <a:ext cx="11378791" cy="7302500"/>
            </a:xfrm>
            <a:prstGeom prst="rect">
              <a:avLst/>
            </a:prstGeom>
            <a:ln>
              <a:noFill/>
            </a:ln>
            <a:effectLst/>
          </p:spPr>
        </p:pic>
        <p:pic>
          <p:nvPicPr>
            <p:cNvPr id="521" name="Archaeology Illustrated_0073.jpg" descr="Archaeology Illustrated_0073.jpg"/>
            <p:cNvPicPr>
              <a:picLocks/>
            </p:cNvPicPr>
            <p:nvPr/>
          </p:nvPicPr>
          <p:blipFill>
            <a:blip r:embed="rId3"/>
            <a:stretch>
              <a:fillRect/>
            </a:stretch>
          </p:blipFill>
          <p:spPr>
            <a:xfrm>
              <a:off x="0" y="0"/>
              <a:ext cx="11518491" cy="7442200"/>
            </a:xfrm>
            <a:prstGeom prst="rect">
              <a:avLst/>
            </a:prstGeom>
            <a:effectLst/>
          </p:spPr>
        </p:pic>
      </p:grpSp>
      <p:sp>
        <p:nvSpPr>
          <p:cNvPr id="524" name="(c) Archaeology Illustrated"/>
          <p:cNvSpPr txBox="1"/>
          <p:nvPr/>
        </p:nvSpPr>
        <p:spPr>
          <a:xfrm>
            <a:off x="6623043" y="7204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Uruk (Ereck), c. 2200 BC"/>
          <p:cNvSpPr txBox="1">
            <a:spLocks noGrp="1"/>
          </p:cNvSpPr>
          <p:nvPr>
            <p:ph type="body" sz="quarter" idx="1"/>
          </p:nvPr>
        </p:nvSpPr>
        <p:spPr>
          <a:xfrm>
            <a:off x="1308100" y="8178800"/>
            <a:ext cx="10375900" cy="876300"/>
          </a:xfrm>
          <a:prstGeom prst="rect">
            <a:avLst/>
          </a:prstGeom>
        </p:spPr>
        <p:txBody>
          <a:bodyPr>
            <a:normAutofit/>
          </a:bodyPr>
          <a:lstStyle>
            <a:lvl1pPr algn="ctr">
              <a:defRPr sz="3400">
                <a:solidFill>
                  <a:srgbClr val="85C3EA"/>
                </a:solidFill>
              </a:defRPr>
            </a:lvl1pPr>
          </a:lstStyle>
          <a:p>
            <a:r>
              <a:t>Uruk (Ereck), c. 2200 BC</a:t>
            </a:r>
          </a:p>
        </p:txBody>
      </p:sp>
      <p:grpSp>
        <p:nvGrpSpPr>
          <p:cNvPr id="529" name="Archaeology Illustrated_0081-small.jpeg"/>
          <p:cNvGrpSpPr/>
          <p:nvPr/>
        </p:nvGrpSpPr>
        <p:grpSpPr>
          <a:xfrm>
            <a:off x="749300" y="469900"/>
            <a:ext cx="11493671" cy="7442200"/>
            <a:chOff x="0" y="0"/>
            <a:chExt cx="11493670" cy="7442200"/>
          </a:xfrm>
        </p:grpSpPr>
        <p:pic>
          <p:nvPicPr>
            <p:cNvPr id="528" name="Archaeology Illustrated_0081-small.jpeg" descr="Archaeology Illustrated_0081-small.jpeg"/>
            <p:cNvPicPr>
              <a:picLocks noChangeAspect="1"/>
            </p:cNvPicPr>
            <p:nvPr/>
          </p:nvPicPr>
          <p:blipFill>
            <a:blip r:embed="rId2"/>
            <a:stretch>
              <a:fillRect/>
            </a:stretch>
          </p:blipFill>
          <p:spPr>
            <a:xfrm>
              <a:off x="76200" y="63500"/>
              <a:ext cx="11353971" cy="7302500"/>
            </a:xfrm>
            <a:prstGeom prst="rect">
              <a:avLst/>
            </a:prstGeom>
            <a:ln>
              <a:noFill/>
            </a:ln>
            <a:effectLst/>
          </p:spPr>
        </p:pic>
        <p:pic>
          <p:nvPicPr>
            <p:cNvPr id="527" name="Archaeology Illustrated_0081-small.jpeg" descr="Archaeology Illustrated_0081-small.jpeg"/>
            <p:cNvPicPr>
              <a:picLocks/>
            </p:cNvPicPr>
            <p:nvPr/>
          </p:nvPicPr>
          <p:blipFill>
            <a:blip r:embed="rId3"/>
            <a:stretch>
              <a:fillRect/>
            </a:stretch>
          </p:blipFill>
          <p:spPr>
            <a:xfrm>
              <a:off x="0" y="0"/>
              <a:ext cx="11493671" cy="7442200"/>
            </a:xfrm>
            <a:prstGeom prst="rect">
              <a:avLst/>
            </a:prstGeom>
            <a:effectLst/>
          </p:spPr>
        </p:pic>
      </p:grpSp>
      <p:sp>
        <p:nvSpPr>
          <p:cNvPr id="530" name="(c) Archaeology Illustrated"/>
          <p:cNvSpPr txBox="1"/>
          <p:nvPr/>
        </p:nvSpPr>
        <p:spPr>
          <a:xfrm>
            <a:off x="6343563" y="6442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Mari, c. 2100 BC"/>
          <p:cNvSpPr txBox="1">
            <a:spLocks noGrp="1"/>
          </p:cNvSpPr>
          <p:nvPr>
            <p:ph type="body" sz="quarter" idx="1"/>
          </p:nvPr>
        </p:nvSpPr>
        <p:spPr>
          <a:xfrm>
            <a:off x="1308100" y="8178800"/>
            <a:ext cx="10375900" cy="876300"/>
          </a:xfrm>
          <a:prstGeom prst="rect">
            <a:avLst/>
          </a:prstGeom>
        </p:spPr>
        <p:txBody>
          <a:bodyPr>
            <a:normAutofit/>
          </a:bodyPr>
          <a:lstStyle>
            <a:lvl1pPr algn="ctr">
              <a:defRPr sz="3400">
                <a:solidFill>
                  <a:srgbClr val="85C3EA"/>
                </a:solidFill>
              </a:defRPr>
            </a:lvl1pPr>
          </a:lstStyle>
          <a:p>
            <a:r>
              <a:t>Mari, c. 2100 BC</a:t>
            </a:r>
          </a:p>
        </p:txBody>
      </p:sp>
      <p:grpSp>
        <p:nvGrpSpPr>
          <p:cNvPr id="535" name="Archaeology Illustrated_0074.jpeg"/>
          <p:cNvGrpSpPr/>
          <p:nvPr/>
        </p:nvGrpSpPr>
        <p:grpSpPr>
          <a:xfrm>
            <a:off x="762000" y="469900"/>
            <a:ext cx="11474925" cy="7442201"/>
            <a:chOff x="0" y="0"/>
            <a:chExt cx="11474924" cy="7442200"/>
          </a:xfrm>
        </p:grpSpPr>
        <p:pic>
          <p:nvPicPr>
            <p:cNvPr id="534" name="Archaeology Illustrated_0074.jpeg" descr="Archaeology Illustrated_0074.jpeg"/>
            <p:cNvPicPr>
              <a:picLocks noChangeAspect="1"/>
            </p:cNvPicPr>
            <p:nvPr/>
          </p:nvPicPr>
          <p:blipFill>
            <a:blip r:embed="rId2"/>
            <a:stretch>
              <a:fillRect/>
            </a:stretch>
          </p:blipFill>
          <p:spPr>
            <a:xfrm>
              <a:off x="76200" y="63500"/>
              <a:ext cx="11335225" cy="7302501"/>
            </a:xfrm>
            <a:prstGeom prst="rect">
              <a:avLst/>
            </a:prstGeom>
            <a:ln>
              <a:noFill/>
            </a:ln>
            <a:effectLst/>
          </p:spPr>
        </p:pic>
        <p:pic>
          <p:nvPicPr>
            <p:cNvPr id="533" name="Archaeology Illustrated_0074.jpeg" descr="Archaeology Illustrated_0074.jpeg"/>
            <p:cNvPicPr>
              <a:picLocks/>
            </p:cNvPicPr>
            <p:nvPr/>
          </p:nvPicPr>
          <p:blipFill>
            <a:blip r:embed="rId3"/>
            <a:stretch>
              <a:fillRect/>
            </a:stretch>
          </p:blipFill>
          <p:spPr>
            <a:xfrm>
              <a:off x="0" y="0"/>
              <a:ext cx="11474925" cy="7442201"/>
            </a:xfrm>
            <a:prstGeom prst="rect">
              <a:avLst/>
            </a:prstGeom>
            <a:effectLst/>
          </p:spPr>
        </p:pic>
      </p:grpSp>
      <p:sp>
        <p:nvSpPr>
          <p:cNvPr id="536" name="(c) Archaeology Illustrated"/>
          <p:cNvSpPr txBox="1"/>
          <p:nvPr/>
        </p:nvSpPr>
        <p:spPr>
          <a:xfrm>
            <a:off x="6114963" y="6188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Ur of the Chaldees, c. 2100 BC (about 100 years before Abraham was born)"/>
          <p:cNvSpPr txBox="1">
            <a:spLocks noGrp="1"/>
          </p:cNvSpPr>
          <p:nvPr>
            <p:ph type="body" sz="quarter" idx="1"/>
          </p:nvPr>
        </p:nvSpPr>
        <p:spPr>
          <a:xfrm>
            <a:off x="1182588" y="8077200"/>
            <a:ext cx="10639624" cy="1184772"/>
          </a:xfrm>
          <a:prstGeom prst="rect">
            <a:avLst/>
          </a:prstGeom>
        </p:spPr>
        <p:txBody>
          <a:bodyPr>
            <a:normAutofit/>
          </a:bodyPr>
          <a:lstStyle>
            <a:lvl1pPr algn="ctr">
              <a:defRPr sz="3400">
                <a:solidFill>
                  <a:srgbClr val="85C3EA"/>
                </a:solidFill>
              </a:defRPr>
            </a:lvl1pPr>
          </a:lstStyle>
          <a:p>
            <a:r>
              <a:t>Ur of the Chaldees, c. 2100 BC (about 100 years before Abraham was born)</a:t>
            </a:r>
          </a:p>
        </p:txBody>
      </p:sp>
      <p:grpSp>
        <p:nvGrpSpPr>
          <p:cNvPr id="541" name="Archaeology Illustrated_00128.jpeg"/>
          <p:cNvGrpSpPr/>
          <p:nvPr/>
        </p:nvGrpSpPr>
        <p:grpSpPr>
          <a:xfrm>
            <a:off x="762000" y="469900"/>
            <a:ext cx="11472009" cy="7442201"/>
            <a:chOff x="0" y="0"/>
            <a:chExt cx="11472008" cy="7442200"/>
          </a:xfrm>
        </p:grpSpPr>
        <p:pic>
          <p:nvPicPr>
            <p:cNvPr id="540" name="Archaeology Illustrated_00128.jpeg" descr="Archaeology Illustrated_00128.jpeg"/>
            <p:cNvPicPr>
              <a:picLocks noChangeAspect="1"/>
            </p:cNvPicPr>
            <p:nvPr/>
          </p:nvPicPr>
          <p:blipFill>
            <a:blip r:embed="rId2"/>
            <a:stretch>
              <a:fillRect/>
            </a:stretch>
          </p:blipFill>
          <p:spPr>
            <a:xfrm>
              <a:off x="76200" y="63500"/>
              <a:ext cx="11332309" cy="7302501"/>
            </a:xfrm>
            <a:prstGeom prst="rect">
              <a:avLst/>
            </a:prstGeom>
            <a:ln>
              <a:noFill/>
            </a:ln>
            <a:effectLst/>
          </p:spPr>
        </p:pic>
        <p:pic>
          <p:nvPicPr>
            <p:cNvPr id="539" name="Archaeology Illustrated_00128.jpeg" descr="Archaeology Illustrated_00128.jpeg"/>
            <p:cNvPicPr>
              <a:picLocks/>
            </p:cNvPicPr>
            <p:nvPr/>
          </p:nvPicPr>
          <p:blipFill>
            <a:blip r:embed="rId3"/>
            <a:stretch>
              <a:fillRect/>
            </a:stretch>
          </p:blipFill>
          <p:spPr>
            <a:xfrm>
              <a:off x="0" y="0"/>
              <a:ext cx="11472009" cy="7442201"/>
            </a:xfrm>
            <a:prstGeom prst="rect">
              <a:avLst/>
            </a:prstGeom>
            <a:effectLst/>
          </p:spPr>
        </p:pic>
      </p:grpSp>
      <p:sp>
        <p:nvSpPr>
          <p:cNvPr id="542" name="(c) Archaeology Illustrated"/>
          <p:cNvSpPr txBox="1"/>
          <p:nvPr/>
        </p:nvSpPr>
        <p:spPr>
          <a:xfrm>
            <a:off x="6114963" y="6950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Avaris, Egypt, 1600 BC"/>
          <p:cNvSpPr txBox="1">
            <a:spLocks noGrp="1"/>
          </p:cNvSpPr>
          <p:nvPr>
            <p:ph type="body" sz="quarter" idx="1"/>
          </p:nvPr>
        </p:nvSpPr>
        <p:spPr>
          <a:xfrm>
            <a:off x="1737965" y="8128000"/>
            <a:ext cx="9528870" cy="1338065"/>
          </a:xfrm>
          <a:prstGeom prst="rect">
            <a:avLst/>
          </a:prstGeom>
        </p:spPr>
        <p:txBody>
          <a:bodyPr>
            <a:normAutofit/>
          </a:bodyPr>
          <a:lstStyle>
            <a:lvl1pPr algn="ctr">
              <a:defRPr sz="3400">
                <a:solidFill>
                  <a:srgbClr val="85C3EA"/>
                </a:solidFill>
              </a:defRPr>
            </a:lvl1pPr>
          </a:lstStyle>
          <a:p>
            <a:r>
              <a:t>Avaris, Egypt, 1600 BC</a:t>
            </a:r>
          </a:p>
        </p:txBody>
      </p:sp>
      <p:grpSp>
        <p:nvGrpSpPr>
          <p:cNvPr id="547" name="archaeology-illustrated-- governor's palace avaris 16 BC 78143.jpeg"/>
          <p:cNvGrpSpPr/>
          <p:nvPr/>
        </p:nvGrpSpPr>
        <p:grpSpPr>
          <a:xfrm>
            <a:off x="711200" y="468143"/>
            <a:ext cx="11582401" cy="7443958"/>
            <a:chOff x="0" y="0"/>
            <a:chExt cx="11582400" cy="7443956"/>
          </a:xfrm>
        </p:grpSpPr>
        <p:pic>
          <p:nvPicPr>
            <p:cNvPr id="546" name="archaeology-illustrated-- governor's palace avaris 16 BC 78143.jpeg" descr="archaeology-illustrated-- governor's palace avaris 16 BC 78143.jpeg"/>
            <p:cNvPicPr>
              <a:picLocks noChangeAspect="1"/>
            </p:cNvPicPr>
            <p:nvPr/>
          </p:nvPicPr>
          <p:blipFill>
            <a:blip r:embed="rId2"/>
            <a:srcRect l="195" r="195"/>
            <a:stretch>
              <a:fillRect/>
            </a:stretch>
          </p:blipFill>
          <p:spPr>
            <a:xfrm>
              <a:off x="76200" y="63500"/>
              <a:ext cx="11442700" cy="7304257"/>
            </a:xfrm>
            <a:prstGeom prst="rect">
              <a:avLst/>
            </a:prstGeom>
            <a:ln>
              <a:noFill/>
            </a:ln>
            <a:effectLst/>
          </p:spPr>
        </p:pic>
        <p:pic>
          <p:nvPicPr>
            <p:cNvPr id="545" name="archaeology-illustrated-- governor's palace avaris 16 BC 78143.jpeg" descr="archaeology-illustrated-- governor's palace avaris 16 BC 78143.jpeg"/>
            <p:cNvPicPr>
              <a:picLocks/>
            </p:cNvPicPr>
            <p:nvPr/>
          </p:nvPicPr>
          <p:blipFill>
            <a:blip r:embed="rId3"/>
            <a:stretch>
              <a:fillRect/>
            </a:stretch>
          </p:blipFill>
          <p:spPr>
            <a:xfrm>
              <a:off x="0" y="0"/>
              <a:ext cx="11582401" cy="7443957"/>
            </a:xfrm>
            <a:prstGeom prst="rect">
              <a:avLst/>
            </a:prstGeom>
            <a:effectLst/>
          </p:spPr>
        </p:pic>
      </p:grpSp>
      <p:sp>
        <p:nvSpPr>
          <p:cNvPr id="548" name="(c) Archaeology Illustrated"/>
          <p:cNvSpPr txBox="1"/>
          <p:nvPr/>
        </p:nvSpPr>
        <p:spPr>
          <a:xfrm>
            <a:off x="7766043" y="618841"/>
            <a:ext cx="4556138" cy="9033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Asshur"/>
          <p:cNvSpPr txBox="1">
            <a:spLocks noGrp="1"/>
          </p:cNvSpPr>
          <p:nvPr>
            <p:ph type="body" sz="quarter" idx="1"/>
          </p:nvPr>
        </p:nvSpPr>
        <p:spPr>
          <a:xfrm>
            <a:off x="1145963" y="7901461"/>
            <a:ext cx="11112090" cy="1135159"/>
          </a:xfrm>
          <a:prstGeom prst="rect">
            <a:avLst/>
          </a:prstGeom>
        </p:spPr>
        <p:txBody>
          <a:bodyPr/>
          <a:lstStyle>
            <a:lvl1pPr algn="ctr">
              <a:defRPr sz="3200">
                <a:solidFill>
                  <a:srgbClr val="94E3FE"/>
                </a:solidFill>
              </a:defRPr>
            </a:lvl1pPr>
          </a:lstStyle>
          <a:p>
            <a:r>
              <a:t>Asshur</a:t>
            </a:r>
          </a:p>
        </p:txBody>
      </p:sp>
      <p:grpSp>
        <p:nvGrpSpPr>
          <p:cNvPr id="553" name="archaeology-illustrated-- Asshur 15674.jpeg"/>
          <p:cNvGrpSpPr/>
          <p:nvPr/>
        </p:nvGrpSpPr>
        <p:grpSpPr>
          <a:xfrm>
            <a:off x="700885" y="696381"/>
            <a:ext cx="11603030" cy="6891235"/>
            <a:chOff x="0" y="0"/>
            <a:chExt cx="11603029" cy="6891234"/>
          </a:xfrm>
        </p:grpSpPr>
        <p:pic>
          <p:nvPicPr>
            <p:cNvPr id="552" name="archaeology-illustrated-- Asshur 15674.jpeg" descr="archaeology-illustrated-- Asshur 15674.jpeg"/>
            <p:cNvPicPr>
              <a:picLocks noChangeAspect="1"/>
            </p:cNvPicPr>
            <p:nvPr/>
          </p:nvPicPr>
          <p:blipFill>
            <a:blip r:embed="rId2"/>
            <a:srcRect t="3685" b="3685"/>
            <a:stretch>
              <a:fillRect/>
            </a:stretch>
          </p:blipFill>
          <p:spPr>
            <a:xfrm>
              <a:off x="76200" y="63500"/>
              <a:ext cx="11463330" cy="6751535"/>
            </a:xfrm>
            <a:prstGeom prst="rect">
              <a:avLst/>
            </a:prstGeom>
            <a:ln>
              <a:noFill/>
            </a:ln>
            <a:effectLst/>
          </p:spPr>
        </p:pic>
        <p:pic>
          <p:nvPicPr>
            <p:cNvPr id="551" name="archaeology-illustrated-- Asshur 15674.jpeg" descr="archaeology-illustrated-- Asshur 15674.jpeg"/>
            <p:cNvPicPr>
              <a:picLocks/>
            </p:cNvPicPr>
            <p:nvPr/>
          </p:nvPicPr>
          <p:blipFill>
            <a:blip r:embed="rId3"/>
            <a:stretch>
              <a:fillRect/>
            </a:stretch>
          </p:blipFill>
          <p:spPr>
            <a:xfrm>
              <a:off x="-1" y="-1"/>
              <a:ext cx="11603031" cy="6891236"/>
            </a:xfrm>
            <a:prstGeom prst="rect">
              <a:avLst/>
            </a:prstGeom>
            <a:effectLst/>
          </p:spPr>
        </p:pic>
      </p:grpSp>
      <p:sp>
        <p:nvSpPr>
          <p:cNvPr id="554" name="(c) Archaeology Illustrated"/>
          <p:cNvSpPr txBox="1"/>
          <p:nvPr/>
        </p:nvSpPr>
        <p:spPr>
          <a:xfrm>
            <a:off x="8120998" y="6968842"/>
            <a:ext cx="4103403"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 name="ebla.jpg" descr="ebla.jpg"/>
          <p:cNvPicPr>
            <a:picLocks noGrp="1"/>
          </p:cNvPicPr>
          <p:nvPr>
            <p:ph type="pic" idx="21"/>
          </p:nvPr>
        </p:nvPicPr>
        <p:blipFill>
          <a:blip r:embed="rId2"/>
          <a:stretch>
            <a:fillRect/>
          </a:stretch>
        </p:blipFill>
        <p:spPr>
          <a:xfrm>
            <a:off x="6985000" y="1016000"/>
            <a:ext cx="5067300" cy="6700115"/>
          </a:xfrm>
          <a:prstGeom prst="rect">
            <a:avLst/>
          </a:prstGeom>
        </p:spPr>
      </p:pic>
      <p:sp>
        <p:nvSpPr>
          <p:cNvPr id="557" name="Let’s look at some ancient Mesopotamian cities dating to the time of Abraham and earlier:…"/>
          <p:cNvSpPr txBox="1">
            <a:spLocks noGrp="1"/>
          </p:cNvSpPr>
          <p:nvPr>
            <p:ph type="body" sz="half" idx="1"/>
          </p:nvPr>
        </p:nvSpPr>
        <p:spPr>
          <a:xfrm>
            <a:off x="1014958" y="1155700"/>
            <a:ext cx="5386884" cy="5448300"/>
          </a:xfrm>
          <a:prstGeom prst="rect">
            <a:avLst/>
          </a:prstGeom>
        </p:spPr>
        <p:txBody>
          <a:bodyPr>
            <a:normAutofit/>
          </a:bodyPr>
          <a:lstStyle/>
          <a:p>
            <a:pPr>
              <a:defRPr sz="3400">
                <a:solidFill>
                  <a:srgbClr val="85C3EA"/>
                </a:solidFill>
              </a:defRPr>
            </a:pPr>
            <a:r>
              <a:t>Let’s look at some ancient Mesopotamian cities dating to the time of Abraham and earlier: </a:t>
            </a:r>
          </a:p>
          <a:p>
            <a:pPr>
              <a:defRPr sz="3400">
                <a:solidFill>
                  <a:srgbClr val="85C3EA"/>
                </a:solidFill>
              </a:defRPr>
            </a:pPr>
            <a:endParaRPr/>
          </a:p>
          <a:p>
            <a:pPr>
              <a:defRPr sz="3400">
                <a:solidFill>
                  <a:srgbClr val="FFFFFF"/>
                </a:solidFill>
              </a:defRPr>
            </a:pPr>
            <a:r>
              <a:t>ERECH, EBLA, MARI, NINEVEH.</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9" name="origins of alphabets.jpg" descr="origins of alphabets.jpg"/>
          <p:cNvPicPr>
            <a:picLocks noGrp="1"/>
          </p:cNvPicPr>
          <p:nvPr>
            <p:ph type="pic" idx="21"/>
          </p:nvPr>
        </p:nvPicPr>
        <p:blipFill>
          <a:blip r:embed="rId2"/>
          <a:stretch>
            <a:fillRect/>
          </a:stretch>
        </p:blipFill>
        <p:spPr>
          <a:xfrm>
            <a:off x="6985000" y="1016000"/>
            <a:ext cx="5067300" cy="6700115"/>
          </a:xfrm>
          <a:prstGeom prst="rect">
            <a:avLst/>
          </a:prstGeom>
        </p:spPr>
      </p:pic>
      <p:sp>
        <p:nvSpPr>
          <p:cNvPr id="560" name="Also called Uruk, Erech is one of the cities that Nimrod built at the beginning of his kingdom (Ge. 10:10)."/>
          <p:cNvSpPr txBox="1">
            <a:spLocks noGrp="1"/>
          </p:cNvSpPr>
          <p:nvPr>
            <p:ph type="body" sz="half" idx="1"/>
          </p:nvPr>
        </p:nvSpPr>
        <p:spPr>
          <a:xfrm>
            <a:off x="876300" y="2565400"/>
            <a:ext cx="5651500" cy="5448300"/>
          </a:xfrm>
          <a:prstGeom prst="rect">
            <a:avLst/>
          </a:prstGeom>
        </p:spPr>
        <p:txBody>
          <a:bodyPr/>
          <a:lstStyle>
            <a:lvl1pPr>
              <a:defRPr sz="3400">
                <a:solidFill>
                  <a:srgbClr val="85C3EA"/>
                </a:solidFill>
              </a:defRPr>
            </a:lvl1pPr>
          </a:lstStyle>
          <a:p>
            <a:r>
              <a:t>Also called Uruk, Erech is one of the cities that Nimrod built at the beginning of his kingdom (Ge. 10:10).</a:t>
            </a:r>
          </a:p>
        </p:txBody>
      </p:sp>
      <p:sp>
        <p:nvSpPr>
          <p:cNvPr id="561" name="ERECH (URUK)"/>
          <p:cNvSpPr txBox="1"/>
          <p:nvPr/>
        </p:nvSpPr>
        <p:spPr>
          <a:xfrm>
            <a:off x="876300" y="1257300"/>
            <a:ext cx="56515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ERECH (URUK)</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 name="AncientMesopotamianMap - Version 2.jpg" descr="AncientMesopotamianMap - Version 2.jpg"/>
          <p:cNvPicPr>
            <a:picLocks noGrp="1"/>
          </p:cNvPicPr>
          <p:nvPr>
            <p:ph type="pic" idx="21"/>
          </p:nvPr>
        </p:nvPicPr>
        <p:blipFill>
          <a:blip r:embed="rId2"/>
          <a:stretch>
            <a:fillRect/>
          </a:stretch>
        </p:blipFill>
        <p:spPr>
          <a:xfrm>
            <a:off x="6704076" y="774700"/>
            <a:ext cx="5462524" cy="7226300"/>
          </a:xfrm>
          <a:prstGeom prst="rect">
            <a:avLst/>
          </a:prstGeom>
        </p:spPr>
      </p:pic>
      <p:sp>
        <p:nvSpPr>
          <p:cNvPr id="564" name="Erech was located on the Euphrates north of Ur."/>
          <p:cNvSpPr txBox="1">
            <a:spLocks noGrp="1"/>
          </p:cNvSpPr>
          <p:nvPr>
            <p:ph type="body" sz="half" idx="1"/>
          </p:nvPr>
        </p:nvSpPr>
        <p:spPr>
          <a:xfrm>
            <a:off x="882650" y="1053724"/>
            <a:ext cx="5651500" cy="5448301"/>
          </a:xfrm>
          <a:prstGeom prst="rect">
            <a:avLst/>
          </a:prstGeom>
        </p:spPr>
        <p:txBody>
          <a:bodyPr/>
          <a:lstStyle>
            <a:lvl1pPr>
              <a:defRPr sz="3400">
                <a:solidFill>
                  <a:srgbClr val="85C3EA"/>
                </a:solidFill>
              </a:defRPr>
            </a:lvl1pPr>
          </a:lstStyle>
          <a:p>
            <a:r>
              <a:t>Erech was located on the Euphrates north of Ur.</a:t>
            </a:r>
          </a:p>
        </p:txBody>
      </p:sp>
      <p:sp>
        <p:nvSpPr>
          <p:cNvPr id="565" name="egypt"/>
          <p:cNvSpPr txBox="1"/>
          <p:nvPr/>
        </p:nvSpPr>
        <p:spPr>
          <a:xfrm>
            <a:off x="7086600" y="62927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egypt</a:t>
            </a:r>
          </a:p>
        </p:txBody>
      </p:sp>
      <p:sp>
        <p:nvSpPr>
          <p:cNvPr id="566" name="ur"/>
          <p:cNvSpPr txBox="1"/>
          <p:nvPr/>
        </p:nvSpPr>
        <p:spPr>
          <a:xfrm>
            <a:off x="10783486" y="5074006"/>
            <a:ext cx="1701801"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ur</a:t>
            </a:r>
          </a:p>
        </p:txBody>
      </p:sp>
      <p:sp>
        <p:nvSpPr>
          <p:cNvPr id="567" name="erech"/>
          <p:cNvSpPr txBox="1"/>
          <p:nvPr/>
        </p:nvSpPr>
        <p:spPr>
          <a:xfrm>
            <a:off x="10338512" y="4629032"/>
            <a:ext cx="1701801"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erech</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9" name="origins of alphabets.jpg" descr="origins of alphabets.jpg"/>
          <p:cNvPicPr>
            <a:picLocks noGrp="1"/>
          </p:cNvPicPr>
          <p:nvPr>
            <p:ph type="pic" idx="21"/>
          </p:nvPr>
        </p:nvPicPr>
        <p:blipFill>
          <a:blip r:embed="rId2"/>
          <a:stretch>
            <a:fillRect/>
          </a:stretch>
        </p:blipFill>
        <p:spPr>
          <a:xfrm>
            <a:off x="6985000" y="1016000"/>
            <a:ext cx="5067300" cy="6700115"/>
          </a:xfrm>
          <a:prstGeom prst="rect">
            <a:avLst/>
          </a:prstGeom>
        </p:spPr>
      </p:pic>
      <p:sp>
        <p:nvSpPr>
          <p:cNvPr id="570" name="Erech was unearthed in the early 20th century and a great deal has been learned, going back to the very time of Genesis 10-11."/>
          <p:cNvSpPr txBox="1">
            <a:spLocks noGrp="1"/>
          </p:cNvSpPr>
          <p:nvPr>
            <p:ph type="body" sz="half" idx="1"/>
          </p:nvPr>
        </p:nvSpPr>
        <p:spPr>
          <a:xfrm>
            <a:off x="882650" y="1287592"/>
            <a:ext cx="5651500" cy="5448301"/>
          </a:xfrm>
          <a:prstGeom prst="rect">
            <a:avLst/>
          </a:prstGeom>
        </p:spPr>
        <p:txBody>
          <a:bodyPr/>
          <a:lstStyle>
            <a:lvl1pPr>
              <a:defRPr sz="3400">
                <a:solidFill>
                  <a:srgbClr val="85C3EA"/>
                </a:solidFill>
              </a:defRPr>
            </a:lvl1pPr>
          </a:lstStyle>
          <a:p>
            <a:r>
              <a:t>Erech was unearthed in the early 20th century and a great deal has been learned, going back to the very time of Genesis 10-11.</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2" name="URUKE-ANNATEMPLEPRECINCT-1.jpg" descr="URUKE-ANNATEMPLEPRECINCT-1.jpg"/>
          <p:cNvPicPr>
            <a:picLocks noGrp="1"/>
          </p:cNvPicPr>
          <p:nvPr>
            <p:ph type="pic" idx="21"/>
          </p:nvPr>
        </p:nvPicPr>
        <p:blipFill>
          <a:blip r:embed="rId2"/>
          <a:stretch>
            <a:fillRect/>
          </a:stretch>
        </p:blipFill>
        <p:spPr>
          <a:xfrm>
            <a:off x="6985000" y="1016000"/>
            <a:ext cx="5067300" cy="6700115"/>
          </a:xfrm>
          <a:prstGeom prst="rect">
            <a:avLst/>
          </a:prstGeom>
        </p:spPr>
      </p:pic>
      <p:sp>
        <p:nvSpPr>
          <p:cNvPr id="573" name="It was “a true city dominated by monumental mud-brick buildings decorated with mosaics of painted clay cones embedded in the walls, and extraordinary works of art” (“Uruk: The First City,” Metropolitan Museum of Art)."/>
          <p:cNvSpPr txBox="1">
            <a:spLocks noGrp="1"/>
          </p:cNvSpPr>
          <p:nvPr>
            <p:ph type="body" sz="half" idx="1"/>
          </p:nvPr>
        </p:nvSpPr>
        <p:spPr>
          <a:xfrm>
            <a:off x="882650" y="1076757"/>
            <a:ext cx="5651500" cy="6578601"/>
          </a:xfrm>
          <a:prstGeom prst="rect">
            <a:avLst/>
          </a:prstGeom>
        </p:spPr>
        <p:txBody>
          <a:bodyPr/>
          <a:lstStyle>
            <a:lvl1pPr>
              <a:defRPr sz="3400">
                <a:solidFill>
                  <a:srgbClr val="85C3EA"/>
                </a:solidFill>
              </a:defRPr>
            </a:lvl1pPr>
          </a:lstStyle>
          <a:p>
            <a:r>
              <a:t>It was “a true city dominated by monumental mud-brick buildings decorated with mosaics of painted clay cones embedded in the walls, and extraordinary works of art” (“Uruk: The First City,” Metropolitan Museum of Art).</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5" name="URUKE-ANNATEMPLEPRECINCT-1.jpg" descr="URUKE-ANNATEMPLEPRECINCT-1.jpg"/>
          <p:cNvPicPr>
            <a:picLocks noGrp="1"/>
          </p:cNvPicPr>
          <p:nvPr>
            <p:ph type="pic" idx="21"/>
          </p:nvPr>
        </p:nvPicPr>
        <p:blipFill>
          <a:blip r:embed="rId2"/>
          <a:stretch>
            <a:fillRect/>
          </a:stretch>
        </p:blipFill>
        <p:spPr>
          <a:xfrm>
            <a:off x="1231900" y="685800"/>
            <a:ext cx="10528209" cy="6700115"/>
          </a:xfrm>
          <a:prstGeom prst="rect">
            <a:avLst/>
          </a:prstGeom>
        </p:spPr>
      </p:pic>
      <p:sp>
        <p:nvSpPr>
          <p:cNvPr id="576" name="Artist’s reconstruction of Uruk based on archaeological research"/>
          <p:cNvSpPr txBox="1">
            <a:spLocks noGrp="1"/>
          </p:cNvSpPr>
          <p:nvPr>
            <p:ph type="body" sz="quarter" idx="1"/>
          </p:nvPr>
        </p:nvSpPr>
        <p:spPr>
          <a:xfrm>
            <a:off x="1752600" y="7569200"/>
            <a:ext cx="9486900" cy="1612900"/>
          </a:xfrm>
          <a:prstGeom prst="rect">
            <a:avLst/>
          </a:prstGeom>
        </p:spPr>
        <p:txBody>
          <a:bodyPr/>
          <a:lstStyle>
            <a:lvl1pPr algn="ctr">
              <a:defRPr sz="3400">
                <a:solidFill>
                  <a:srgbClr val="85C3EA"/>
                </a:solidFill>
              </a:defRPr>
            </a:lvl1pPr>
          </a:lstStyle>
          <a:p>
            <a:r>
              <a:t>Artist’s reconstruction of Uruk based on archaeological research</a:t>
            </a:r>
          </a:p>
        </p:txBody>
      </p:sp>
      <p:sp>
        <p:nvSpPr>
          <p:cNvPr id="577" name="(c) Archaeology Illustrated"/>
          <p:cNvSpPr txBox="1"/>
          <p:nvPr/>
        </p:nvSpPr>
        <p:spPr>
          <a:xfrm>
            <a:off x="6368963" y="7712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At the time of the biblical Patriarchs, Erech was a prosperous, six-square-mile city with a population of 50,000 and a protective wall 40-50 feet high and over five miles in length."/>
          <p:cNvSpPr txBox="1">
            <a:spLocks noGrp="1"/>
          </p:cNvSpPr>
          <p:nvPr>
            <p:ph type="body" sz="half" idx="1"/>
          </p:nvPr>
        </p:nvSpPr>
        <p:spPr>
          <a:xfrm>
            <a:off x="882650" y="1042247"/>
            <a:ext cx="5651500" cy="5448301"/>
          </a:xfrm>
          <a:prstGeom prst="rect">
            <a:avLst/>
          </a:prstGeom>
        </p:spPr>
        <p:txBody>
          <a:bodyPr/>
          <a:lstStyle>
            <a:lvl1pPr>
              <a:defRPr sz="3400">
                <a:solidFill>
                  <a:srgbClr val="85C3EA"/>
                </a:solidFill>
              </a:defRPr>
            </a:lvl1pPr>
          </a:lstStyle>
          <a:p>
            <a:r>
              <a:t>At the time of the biblical Patriarchs, Erech was a prosperous, six-square-mile city with a population of 50,000 and a protective wall 40-50 feet high and over five miles in length.</a:t>
            </a:r>
          </a:p>
        </p:txBody>
      </p:sp>
      <p:grpSp>
        <p:nvGrpSpPr>
          <p:cNvPr id="582" name="URUKE-ANNATEMPLEPRECINCT-1.jpg"/>
          <p:cNvGrpSpPr/>
          <p:nvPr/>
        </p:nvGrpSpPr>
        <p:grpSpPr>
          <a:xfrm>
            <a:off x="6985000" y="1016000"/>
            <a:ext cx="5067300" cy="6700115"/>
            <a:chOff x="0" y="0"/>
            <a:chExt cx="5067300" cy="6700114"/>
          </a:xfrm>
        </p:grpSpPr>
        <p:pic>
          <p:nvPicPr>
            <p:cNvPr id="581"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580"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It had a square mile of beautiful gardens irrigated by conduits and reservoirs built of waterproof kiln-baked bricks."/>
          <p:cNvSpPr txBox="1">
            <a:spLocks noGrp="1"/>
          </p:cNvSpPr>
          <p:nvPr>
            <p:ph type="body" sz="half" idx="1"/>
          </p:nvPr>
        </p:nvSpPr>
        <p:spPr>
          <a:xfrm>
            <a:off x="882650" y="1318260"/>
            <a:ext cx="5651500" cy="5448301"/>
          </a:xfrm>
          <a:prstGeom prst="rect">
            <a:avLst/>
          </a:prstGeom>
        </p:spPr>
        <p:txBody>
          <a:bodyPr/>
          <a:lstStyle>
            <a:lvl1pPr>
              <a:defRPr sz="3400">
                <a:solidFill>
                  <a:srgbClr val="85C3EA"/>
                </a:solidFill>
              </a:defRPr>
            </a:lvl1pPr>
          </a:lstStyle>
          <a:p>
            <a:r>
              <a:t>It had a square mile of beautiful gardens irrigated by conduits and reservoirs built of waterproof kiln-baked bricks.</a:t>
            </a:r>
          </a:p>
        </p:txBody>
      </p:sp>
      <p:grpSp>
        <p:nvGrpSpPr>
          <p:cNvPr id="587" name="URUKE-ANNATEMPLEPRECINCT-1.jpg"/>
          <p:cNvGrpSpPr/>
          <p:nvPr/>
        </p:nvGrpSpPr>
        <p:grpSpPr>
          <a:xfrm>
            <a:off x="6985000" y="1016000"/>
            <a:ext cx="5067300" cy="6700115"/>
            <a:chOff x="0" y="0"/>
            <a:chExt cx="5067300" cy="6700114"/>
          </a:xfrm>
        </p:grpSpPr>
        <p:pic>
          <p:nvPicPr>
            <p:cNvPr id="586"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585"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Large quantities of stone were used to erect some of the monuments of Uruk, and the technological solutions developed by her architects and builders remained unrivaled for centuries” (Paul Kriwaczek, Mesopotamia and the Birth of Civilization)."/>
          <p:cNvSpPr txBox="1">
            <a:spLocks noGrp="1"/>
          </p:cNvSpPr>
          <p:nvPr>
            <p:ph type="body" sz="half" idx="1"/>
          </p:nvPr>
        </p:nvSpPr>
        <p:spPr>
          <a:xfrm>
            <a:off x="882650" y="1089457"/>
            <a:ext cx="5651500" cy="6553201"/>
          </a:xfrm>
          <a:prstGeom prst="rect">
            <a:avLst/>
          </a:prstGeom>
        </p:spPr>
        <p:txBody>
          <a:bodyPr/>
          <a:lstStyle/>
          <a:p>
            <a:pPr>
              <a:defRPr sz="3400">
                <a:solidFill>
                  <a:srgbClr val="85C3EA"/>
                </a:solidFill>
              </a:defRPr>
            </a:pPr>
            <a:r>
              <a:t>“Large quantities of stone were used to erect some of the monuments of Uruk, and the technological solutions developed by her architects and builders remained unrivaled for centuries” (Paul Kriwaczek, </a:t>
            </a:r>
            <a:r>
              <a:rPr i="1"/>
              <a:t>Mesopotamia and the Birth of Civilization</a:t>
            </a:r>
            <a:r>
              <a:t>). </a:t>
            </a:r>
          </a:p>
        </p:txBody>
      </p:sp>
      <p:grpSp>
        <p:nvGrpSpPr>
          <p:cNvPr id="592" name="URUKE-ANNATEMPLEPRECINCT-1.jpg"/>
          <p:cNvGrpSpPr/>
          <p:nvPr/>
        </p:nvGrpSpPr>
        <p:grpSpPr>
          <a:xfrm>
            <a:off x="6985000" y="1016000"/>
            <a:ext cx="5067300" cy="6700115"/>
            <a:chOff x="0" y="0"/>
            <a:chExt cx="5067300" cy="6700114"/>
          </a:xfrm>
        </p:grpSpPr>
        <p:pic>
          <p:nvPicPr>
            <p:cNvPr id="591"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590"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The city had a canal system that was used for the transportation of goods."/>
          <p:cNvSpPr txBox="1">
            <a:spLocks noGrp="1"/>
          </p:cNvSpPr>
          <p:nvPr>
            <p:ph type="body" sz="half" idx="1"/>
          </p:nvPr>
        </p:nvSpPr>
        <p:spPr>
          <a:xfrm>
            <a:off x="882650" y="1148832"/>
            <a:ext cx="5651500" cy="5448301"/>
          </a:xfrm>
          <a:prstGeom prst="rect">
            <a:avLst/>
          </a:prstGeom>
        </p:spPr>
        <p:txBody>
          <a:bodyPr/>
          <a:lstStyle>
            <a:lvl1pPr>
              <a:defRPr sz="3400">
                <a:solidFill>
                  <a:srgbClr val="85C3EA"/>
                </a:solidFill>
              </a:defRPr>
            </a:lvl1pPr>
          </a:lstStyle>
          <a:p>
            <a:r>
              <a:t>The city had a canal system that was used for the transportation of goods. </a:t>
            </a:r>
          </a:p>
        </p:txBody>
      </p:sp>
      <p:grpSp>
        <p:nvGrpSpPr>
          <p:cNvPr id="597" name="URUKE-ANNATEMPLEPRECINCT-1.jpg"/>
          <p:cNvGrpSpPr/>
          <p:nvPr/>
        </p:nvGrpSpPr>
        <p:grpSpPr>
          <a:xfrm>
            <a:off x="6985000" y="1016000"/>
            <a:ext cx="5067300" cy="6700115"/>
            <a:chOff x="0" y="0"/>
            <a:chExt cx="5067300" cy="6700114"/>
          </a:xfrm>
        </p:grpSpPr>
        <p:pic>
          <p:nvPicPr>
            <p:cNvPr id="596"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595"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It was a commercial and cultural trade center with complex irrigation systems and the domestication of various types of grain."/>
          <p:cNvSpPr txBox="1">
            <a:spLocks noGrp="1"/>
          </p:cNvSpPr>
          <p:nvPr>
            <p:ph type="body" sz="half" idx="1"/>
          </p:nvPr>
        </p:nvSpPr>
        <p:spPr>
          <a:xfrm>
            <a:off x="882650" y="1134251"/>
            <a:ext cx="5651500" cy="5448301"/>
          </a:xfrm>
          <a:prstGeom prst="rect">
            <a:avLst/>
          </a:prstGeom>
        </p:spPr>
        <p:txBody>
          <a:bodyPr/>
          <a:lstStyle>
            <a:lvl1pPr>
              <a:defRPr sz="3400">
                <a:solidFill>
                  <a:srgbClr val="85C3EA"/>
                </a:solidFill>
              </a:defRPr>
            </a:lvl1pPr>
          </a:lstStyle>
          <a:p>
            <a:r>
              <a:t>It was a commercial and cultural trade center with complex irrigation systems and the domestication of various types of grain.</a:t>
            </a:r>
          </a:p>
        </p:txBody>
      </p:sp>
      <p:grpSp>
        <p:nvGrpSpPr>
          <p:cNvPr id="602" name="URUKE-ANNATEMPLEPRECINCT-1.jpg"/>
          <p:cNvGrpSpPr/>
          <p:nvPr/>
        </p:nvGrpSpPr>
        <p:grpSpPr>
          <a:xfrm>
            <a:off x="6985000" y="1016000"/>
            <a:ext cx="5067300" cy="6700115"/>
            <a:chOff x="0" y="0"/>
            <a:chExt cx="5067300" cy="6700114"/>
          </a:xfrm>
        </p:grpSpPr>
        <p:pic>
          <p:nvPicPr>
            <p:cNvPr id="601"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600"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Minerals and ore and commodities came by land and water into Erech from long distances away, including the mountains of Afghanistan and India."/>
          <p:cNvSpPr txBox="1">
            <a:spLocks noGrp="1"/>
          </p:cNvSpPr>
          <p:nvPr>
            <p:ph type="body" sz="half" idx="1"/>
          </p:nvPr>
        </p:nvSpPr>
        <p:spPr>
          <a:xfrm>
            <a:off x="1174750" y="1007251"/>
            <a:ext cx="5221586" cy="5307410"/>
          </a:xfrm>
          <a:prstGeom prst="rect">
            <a:avLst/>
          </a:prstGeom>
        </p:spPr>
        <p:txBody>
          <a:bodyPr/>
          <a:lstStyle>
            <a:lvl1pPr>
              <a:defRPr sz="3400">
                <a:solidFill>
                  <a:srgbClr val="85C3EA"/>
                </a:solidFill>
              </a:defRPr>
            </a:lvl1pPr>
          </a:lstStyle>
          <a:p>
            <a:r>
              <a:t>Minerals and ore and commodities came by land and water into Erech from long distances away, including the mountains of Afghanistan and India. </a:t>
            </a:r>
          </a:p>
        </p:txBody>
      </p:sp>
      <p:grpSp>
        <p:nvGrpSpPr>
          <p:cNvPr id="607" name="URUKE-ANNATEMPLEPRECINCT-1.jpg"/>
          <p:cNvGrpSpPr/>
          <p:nvPr/>
        </p:nvGrpSpPr>
        <p:grpSpPr>
          <a:xfrm>
            <a:off x="6985000" y="1016000"/>
            <a:ext cx="5067300" cy="6700115"/>
            <a:chOff x="0" y="0"/>
            <a:chExt cx="5067300" cy="6700114"/>
          </a:xfrm>
        </p:grpSpPr>
        <p:pic>
          <p:nvPicPr>
            <p:cNvPr id="606" name="URUKE-ANNATEMPLEPRECINCT-1.jpg" descr="URUKE-ANNATEMPLEPRECINCT-1.jpg"/>
            <p:cNvPicPr>
              <a:picLocks noChangeAspect="1"/>
            </p:cNvPicPr>
            <p:nvPr/>
          </p:nvPicPr>
          <p:blipFill>
            <a:blip r:embed="rId2"/>
            <a:srcRect l="26283" r="26282"/>
            <a:stretch>
              <a:fillRect/>
            </a:stretch>
          </p:blipFill>
          <p:spPr>
            <a:xfrm>
              <a:off x="76200" y="63500"/>
              <a:ext cx="4927600" cy="6560415"/>
            </a:xfrm>
            <a:prstGeom prst="rect">
              <a:avLst/>
            </a:prstGeom>
            <a:ln>
              <a:noFill/>
            </a:ln>
            <a:effectLst/>
          </p:spPr>
        </p:pic>
        <p:pic>
          <p:nvPicPr>
            <p:cNvPr id="605" name="URUKE-ANNATEMPLEPRECINCT-1.jpg" descr="URUKE-ANNATEMPLEPRECINCT-1.jp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They created beautiful pottery."/>
          <p:cNvSpPr txBox="1">
            <a:spLocks noGrp="1"/>
          </p:cNvSpPr>
          <p:nvPr>
            <p:ph type="body" sz="quarter" idx="1"/>
          </p:nvPr>
        </p:nvSpPr>
        <p:spPr>
          <a:xfrm>
            <a:off x="1987550" y="8013602"/>
            <a:ext cx="9029700" cy="1155701"/>
          </a:xfrm>
          <a:prstGeom prst="rect">
            <a:avLst/>
          </a:prstGeom>
        </p:spPr>
        <p:txBody>
          <a:bodyPr/>
          <a:lstStyle>
            <a:lvl1pPr algn="ctr">
              <a:defRPr sz="3400">
                <a:solidFill>
                  <a:srgbClr val="85C3EA"/>
                </a:solidFill>
              </a:defRPr>
            </a:lvl1pPr>
          </a:lstStyle>
          <a:p>
            <a:r>
              <a:t>They created beautiful pottery.</a:t>
            </a:r>
          </a:p>
        </p:txBody>
      </p:sp>
      <p:grpSp>
        <p:nvGrpSpPr>
          <p:cNvPr id="612" name="oriental institute visit 3 64 - Version 2.jpg"/>
          <p:cNvGrpSpPr/>
          <p:nvPr/>
        </p:nvGrpSpPr>
        <p:grpSpPr>
          <a:xfrm>
            <a:off x="1485900" y="886742"/>
            <a:ext cx="10033000" cy="6959601"/>
            <a:chOff x="0" y="0"/>
            <a:chExt cx="10033000" cy="6959600"/>
          </a:xfrm>
        </p:grpSpPr>
        <p:pic>
          <p:nvPicPr>
            <p:cNvPr id="611" name="oriental institute visit 3 64 - Version 2.jpg" descr="oriental institute visit 3 64 - Version 2.jpg"/>
            <p:cNvPicPr>
              <a:picLocks noChangeAspect="1"/>
            </p:cNvPicPr>
            <p:nvPr/>
          </p:nvPicPr>
          <p:blipFill>
            <a:blip r:embed="rId2"/>
            <a:stretch>
              <a:fillRect/>
            </a:stretch>
          </p:blipFill>
          <p:spPr>
            <a:xfrm>
              <a:off x="76200" y="63500"/>
              <a:ext cx="9893300" cy="6819900"/>
            </a:xfrm>
            <a:prstGeom prst="rect">
              <a:avLst/>
            </a:prstGeom>
            <a:ln>
              <a:noFill/>
            </a:ln>
            <a:effectLst/>
          </p:spPr>
        </p:pic>
        <p:pic>
          <p:nvPicPr>
            <p:cNvPr id="610" name="oriental institute visit 3 64 - Version 2.jpg" descr="oriental institute visit 3 64 - Version 2.jpg"/>
            <p:cNvPicPr>
              <a:picLocks/>
            </p:cNvPicPr>
            <p:nvPr/>
          </p:nvPicPr>
          <p:blipFill>
            <a:blip r:embed="rId3"/>
            <a:stretch>
              <a:fillRect/>
            </a:stretch>
          </p:blipFill>
          <p:spPr>
            <a:xfrm>
              <a:off x="0" y="0"/>
              <a:ext cx="10033000" cy="6959600"/>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 name="oriental institute visit 3 62 - Version 2.jpg" descr="oriental institute visit 3 62 - Version 2.jpg"/>
          <p:cNvPicPr>
            <a:picLocks noChangeAspect="1"/>
          </p:cNvPicPr>
          <p:nvPr/>
        </p:nvPicPr>
        <p:blipFill>
          <a:blip r:embed="rId2"/>
          <a:stretch>
            <a:fillRect/>
          </a:stretch>
        </p:blipFill>
        <p:spPr>
          <a:xfrm>
            <a:off x="1562100" y="1574800"/>
            <a:ext cx="9893300" cy="6591300"/>
          </a:xfrm>
          <a:prstGeom prst="rect">
            <a:avLst/>
          </a:prstGeom>
          <a:ln w="12700">
            <a:miter lim="400000"/>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 name="They created beautiful objects by the method of faience, a type of glass or glazed ceramic."/>
          <p:cNvSpPr txBox="1">
            <a:spLocks noGrp="1"/>
          </p:cNvSpPr>
          <p:nvPr>
            <p:ph type="body" sz="quarter" idx="1"/>
          </p:nvPr>
        </p:nvSpPr>
        <p:spPr>
          <a:xfrm>
            <a:off x="1403350" y="7746902"/>
            <a:ext cx="10198100" cy="2019301"/>
          </a:xfrm>
          <a:prstGeom prst="rect">
            <a:avLst/>
          </a:prstGeom>
        </p:spPr>
        <p:txBody>
          <a:bodyPr/>
          <a:lstStyle>
            <a:lvl1pPr algn="ctr">
              <a:defRPr sz="3400">
                <a:solidFill>
                  <a:srgbClr val="85C3EA"/>
                </a:solidFill>
              </a:defRPr>
            </a:lvl1pPr>
          </a:lstStyle>
          <a:p>
            <a:r>
              <a:t>They created beautiful objects by the method of faience, a type of glass or glazed ceramic.</a:t>
            </a:r>
          </a:p>
        </p:txBody>
      </p:sp>
      <p:grpSp>
        <p:nvGrpSpPr>
          <p:cNvPr id="619" name="brooklyn museum of art 693 - Version 2.jpg"/>
          <p:cNvGrpSpPr/>
          <p:nvPr/>
        </p:nvGrpSpPr>
        <p:grpSpPr>
          <a:xfrm>
            <a:off x="1771650" y="546288"/>
            <a:ext cx="9461500" cy="6959601"/>
            <a:chOff x="0" y="0"/>
            <a:chExt cx="9461500" cy="6959600"/>
          </a:xfrm>
        </p:grpSpPr>
        <p:pic>
          <p:nvPicPr>
            <p:cNvPr id="618" name="brooklyn museum of art 693 - Version 2.jpg" descr="brooklyn museum of art 693 - Version 2.jpg"/>
            <p:cNvPicPr>
              <a:picLocks noChangeAspect="1"/>
            </p:cNvPicPr>
            <p:nvPr/>
          </p:nvPicPr>
          <p:blipFill>
            <a:blip r:embed="rId2"/>
            <a:stretch>
              <a:fillRect/>
            </a:stretch>
          </p:blipFill>
          <p:spPr>
            <a:xfrm>
              <a:off x="76200" y="63500"/>
              <a:ext cx="9321800" cy="6819900"/>
            </a:xfrm>
            <a:prstGeom prst="rect">
              <a:avLst/>
            </a:prstGeom>
            <a:ln>
              <a:noFill/>
            </a:ln>
            <a:effectLst/>
          </p:spPr>
        </p:pic>
        <p:pic>
          <p:nvPicPr>
            <p:cNvPr id="617" name="brooklyn museum of art 693 - Version 2.jpg" descr="brooklyn museum of art 693 - Version 2.jpg"/>
            <p:cNvPicPr>
              <a:picLocks/>
            </p:cNvPicPr>
            <p:nvPr/>
          </p:nvPicPr>
          <p:blipFill>
            <a:blip r:embed="rId3"/>
            <a:stretch>
              <a:fillRect/>
            </a:stretch>
          </p:blipFill>
          <p:spPr>
            <a:xfrm>
              <a:off x="0" y="0"/>
              <a:ext cx="9461500" cy="6959600"/>
            </a:xfrm>
            <a:prstGeom prst="rect">
              <a:avLst/>
            </a:prstGeom>
            <a:effectLst/>
          </p:spPr>
        </p:pic>
      </p:gr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1" name="oriental institute visit 3 243.jpg" descr="oriental institute visit 3 243.jpg"/>
          <p:cNvPicPr>
            <a:picLocks noGrp="1"/>
          </p:cNvPicPr>
          <p:nvPr>
            <p:ph type="pic" idx="21"/>
          </p:nvPr>
        </p:nvPicPr>
        <p:blipFill>
          <a:blip r:embed="rId2"/>
          <a:stretch>
            <a:fillRect/>
          </a:stretch>
        </p:blipFill>
        <p:spPr>
          <a:xfrm>
            <a:off x="6562366" y="584200"/>
            <a:ext cx="5489934" cy="7262794"/>
          </a:xfrm>
          <a:prstGeom prst="rect">
            <a:avLst/>
          </a:prstGeom>
        </p:spPr>
      </p:pic>
      <p:sp>
        <p:nvSpPr>
          <p:cNvPr id="622" name="Erech was a literate city."/>
          <p:cNvSpPr txBox="1">
            <a:spLocks noGrp="1"/>
          </p:cNvSpPr>
          <p:nvPr>
            <p:ph type="body" sz="half" idx="1"/>
          </p:nvPr>
        </p:nvSpPr>
        <p:spPr>
          <a:xfrm>
            <a:off x="882650" y="961719"/>
            <a:ext cx="5651500" cy="5448301"/>
          </a:xfrm>
          <a:prstGeom prst="rect">
            <a:avLst/>
          </a:prstGeom>
        </p:spPr>
        <p:txBody>
          <a:bodyPr/>
          <a:lstStyle>
            <a:lvl1pPr>
              <a:defRPr sz="3400">
                <a:solidFill>
                  <a:srgbClr val="85C3EA"/>
                </a:solidFill>
              </a:defRPr>
            </a:lvl1pPr>
          </a:lstStyle>
          <a:p>
            <a:r>
              <a:t>Erech was a literate city.</a:t>
            </a:r>
          </a:p>
        </p:txBody>
      </p:sp>
      <p:sp>
        <p:nvSpPr>
          <p:cNvPr id="623" name="Tablets from Uruk at the Oriental Institute Museum, Chicago"/>
          <p:cNvSpPr txBox="1"/>
          <p:nvPr/>
        </p:nvSpPr>
        <p:spPr>
          <a:xfrm>
            <a:off x="6481583" y="8013700"/>
            <a:ext cx="5651501" cy="13758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lvl1pPr defTabSz="514095">
              <a:lnSpc>
                <a:spcPct val="110000"/>
              </a:lnSpc>
              <a:defRPr sz="2816" cap="none">
                <a:solidFill>
                  <a:srgbClr val="76D6FF"/>
                </a:solidFill>
              </a:defRPr>
            </a:lvl1pPr>
          </a:lstStyle>
          <a:p>
            <a:r>
              <a:t>Tablets from Uruk at the Oriental Institute Museum, Chicago</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 name="oriental institute visit 3 205.jpg" descr="oriental institute visit 3 205.jpg"/>
          <p:cNvPicPr>
            <a:picLocks noGrp="1"/>
          </p:cNvPicPr>
          <p:nvPr>
            <p:ph type="pic" idx="21"/>
          </p:nvPr>
        </p:nvPicPr>
        <p:blipFill>
          <a:blip r:embed="rId2"/>
          <a:stretch>
            <a:fillRect/>
          </a:stretch>
        </p:blipFill>
        <p:spPr>
          <a:xfrm>
            <a:off x="2920750" y="590550"/>
            <a:ext cx="7163300" cy="7122780"/>
          </a:xfrm>
          <a:prstGeom prst="rect">
            <a:avLst/>
          </a:prstGeom>
        </p:spPr>
      </p:pic>
      <p:sp>
        <p:nvSpPr>
          <p:cNvPr id="626" name="Deed of sale for a plot of land"/>
          <p:cNvSpPr txBox="1"/>
          <p:nvPr/>
        </p:nvSpPr>
        <p:spPr>
          <a:xfrm>
            <a:off x="3205608" y="7880350"/>
            <a:ext cx="6593584" cy="11754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Deed of sale for a plot of land</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8" name="Louvre misc 32.jpg" descr="Louvre misc 32.jpg"/>
          <p:cNvPicPr>
            <a:picLocks noGrp="1"/>
          </p:cNvPicPr>
          <p:nvPr>
            <p:ph type="pic" idx="21"/>
          </p:nvPr>
        </p:nvPicPr>
        <p:blipFill>
          <a:blip r:embed="rId2"/>
          <a:stretch>
            <a:fillRect/>
          </a:stretch>
        </p:blipFill>
        <p:spPr>
          <a:xfrm>
            <a:off x="3422650" y="881568"/>
            <a:ext cx="6159500" cy="7480301"/>
          </a:xfrm>
          <a:prstGeom prst="rect">
            <a:avLst/>
          </a:prstGeom>
        </p:spPr>
      </p:pic>
      <p:sp>
        <p:nvSpPr>
          <p:cNvPr id="629" name="Astronomy observations"/>
          <p:cNvSpPr txBox="1"/>
          <p:nvPr/>
        </p:nvSpPr>
        <p:spPr>
          <a:xfrm>
            <a:off x="3808488" y="8476167"/>
            <a:ext cx="5397501" cy="1257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Astronomy observations</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1" name="oriental institute visit 3 437 - Version 2.jpg" descr="oriental institute visit 3 437 - Version 2.jpg"/>
          <p:cNvPicPr>
            <a:picLocks noGrp="1"/>
          </p:cNvPicPr>
          <p:nvPr>
            <p:ph type="pic" idx="21"/>
          </p:nvPr>
        </p:nvPicPr>
        <p:blipFill>
          <a:blip r:embed="rId2"/>
          <a:stretch>
            <a:fillRect/>
          </a:stretch>
        </p:blipFill>
        <p:spPr>
          <a:xfrm>
            <a:off x="3314700" y="679450"/>
            <a:ext cx="6375400" cy="7049975"/>
          </a:xfrm>
          <a:prstGeom prst="rect">
            <a:avLst/>
          </a:prstGeom>
        </p:spPr>
      </p:pic>
      <p:sp>
        <p:nvSpPr>
          <p:cNvPr id="632" name="Tablet written by Sin-kashid king of Uruk"/>
          <p:cNvSpPr txBox="1"/>
          <p:nvPr/>
        </p:nvSpPr>
        <p:spPr>
          <a:xfrm>
            <a:off x="3801837" y="7842250"/>
            <a:ext cx="5397501" cy="1257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Tablet written by Sin-kashid king of Uruk</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 name="oriental institute visit 3 226.jpg" descr="oriental institute visit 3 226.jpg"/>
          <p:cNvPicPr>
            <a:picLocks noGrp="1"/>
          </p:cNvPicPr>
          <p:nvPr>
            <p:ph type="pic" idx="21"/>
          </p:nvPr>
        </p:nvPicPr>
        <p:blipFill>
          <a:blip r:embed="rId2"/>
          <a:stretch>
            <a:fillRect/>
          </a:stretch>
        </p:blipFill>
        <p:spPr>
          <a:xfrm>
            <a:off x="3117850" y="908050"/>
            <a:ext cx="6769100" cy="6464300"/>
          </a:xfrm>
          <a:prstGeom prst="rect">
            <a:avLst/>
          </a:prstGeom>
        </p:spPr>
      </p:pic>
      <p:sp>
        <p:nvSpPr>
          <p:cNvPr id="635" name="Gilgamesh Flood Epic of Uruk"/>
          <p:cNvSpPr txBox="1"/>
          <p:nvPr/>
        </p:nvSpPr>
        <p:spPr>
          <a:xfrm>
            <a:off x="4032299" y="7562850"/>
            <a:ext cx="4940202" cy="13166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Gilgamesh Flood Epic of Uruk</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7" name="neues museum berlin 284 - Version 2.jpg" descr="neues museum berlin 284 - Version 2.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38" name="And Erech was devoted to idolatry as described in Romans 1.…"/>
          <p:cNvSpPr txBox="1">
            <a:spLocks noGrp="1"/>
          </p:cNvSpPr>
          <p:nvPr>
            <p:ph type="body" sz="half" idx="1"/>
          </p:nvPr>
        </p:nvSpPr>
        <p:spPr>
          <a:xfrm>
            <a:off x="882650" y="1256924"/>
            <a:ext cx="5651500" cy="5448301"/>
          </a:xfrm>
          <a:prstGeom prst="rect">
            <a:avLst/>
          </a:prstGeom>
        </p:spPr>
        <p:txBody>
          <a:bodyPr/>
          <a:lstStyle/>
          <a:p>
            <a:pPr>
              <a:defRPr sz="3400">
                <a:solidFill>
                  <a:srgbClr val="85C3EA"/>
                </a:solidFill>
              </a:defRPr>
            </a:pPr>
            <a:r>
              <a:t>And Erech was devoted to idolatry as described in Romans 1. </a:t>
            </a:r>
          </a:p>
          <a:p>
            <a:pPr>
              <a:defRPr sz="3400">
                <a:solidFill>
                  <a:srgbClr val="85C3EA"/>
                </a:solidFill>
              </a:defRPr>
            </a:pPr>
            <a:endParaRPr/>
          </a:p>
          <a:p>
            <a:pPr>
              <a:defRPr sz="3400">
                <a:solidFill>
                  <a:srgbClr val="85C3EA"/>
                </a:solidFill>
              </a:defRPr>
            </a:pPr>
            <a:r>
              <a:t>The city had four temples designed as pyramidal towers surrounded by courtyards and gardens. </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0" name="metropolitan museum of art 374.jpg" descr="metropolitan museum of art 374.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41" name="The temple of the goddess Inanna (Eanna) or Ishtar occupied a half-mile square. The pillars at the entrance were over six feet in diameter."/>
          <p:cNvSpPr txBox="1">
            <a:spLocks noGrp="1"/>
          </p:cNvSpPr>
          <p:nvPr>
            <p:ph type="body" sz="half" idx="1"/>
          </p:nvPr>
        </p:nvSpPr>
        <p:spPr>
          <a:xfrm>
            <a:off x="882650" y="1018728"/>
            <a:ext cx="5651500" cy="5448301"/>
          </a:xfrm>
          <a:prstGeom prst="rect">
            <a:avLst/>
          </a:prstGeom>
        </p:spPr>
        <p:txBody>
          <a:bodyPr>
            <a:normAutofit/>
          </a:bodyPr>
          <a:lstStyle>
            <a:lvl1pPr>
              <a:defRPr sz="3400">
                <a:solidFill>
                  <a:srgbClr val="85C3EA"/>
                </a:solidFill>
              </a:defRPr>
            </a:lvl1pPr>
          </a:lstStyle>
          <a:p>
            <a:r>
              <a:t>The temple of the goddess Inanna (Eanna) or Ishtar occupied a half-mile square. The pillars at the entrance were over six feet in diameter.</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Remains of the Inanna ziggurat at Uruk"/>
          <p:cNvSpPr txBox="1">
            <a:spLocks noGrp="1"/>
          </p:cNvSpPr>
          <p:nvPr>
            <p:ph type="body" sz="quarter" idx="1"/>
          </p:nvPr>
        </p:nvSpPr>
        <p:spPr>
          <a:xfrm>
            <a:off x="1686547" y="8078390"/>
            <a:ext cx="9631706" cy="1433910"/>
          </a:xfrm>
          <a:prstGeom prst="rect">
            <a:avLst/>
          </a:prstGeom>
        </p:spPr>
        <p:txBody>
          <a:bodyPr/>
          <a:lstStyle>
            <a:lvl1pPr algn="ctr">
              <a:defRPr sz="3400">
                <a:solidFill>
                  <a:srgbClr val="94E3FE"/>
                </a:solidFill>
              </a:defRPr>
            </a:lvl1pPr>
          </a:lstStyle>
          <a:p>
            <a:r>
              <a:t>Remains of the Inanna ziggurat at Uruk</a:t>
            </a:r>
          </a:p>
        </p:txBody>
      </p:sp>
      <p:grpSp>
        <p:nvGrpSpPr>
          <p:cNvPr id="646" name="proxy.duckduckgo.jpg"/>
          <p:cNvGrpSpPr/>
          <p:nvPr/>
        </p:nvGrpSpPr>
        <p:grpSpPr>
          <a:xfrm>
            <a:off x="1365737" y="457247"/>
            <a:ext cx="10273326" cy="7469690"/>
            <a:chOff x="0" y="0"/>
            <a:chExt cx="10273325" cy="7469689"/>
          </a:xfrm>
        </p:grpSpPr>
        <p:pic>
          <p:nvPicPr>
            <p:cNvPr id="645" name="proxy.duckduckgo.jpg" descr="proxy.duckduckgo.jpg"/>
            <p:cNvPicPr>
              <a:picLocks noChangeAspect="1"/>
            </p:cNvPicPr>
            <p:nvPr/>
          </p:nvPicPr>
          <p:blipFill>
            <a:blip r:embed="rId2"/>
            <a:srcRect l="1159" r="1159"/>
            <a:stretch>
              <a:fillRect/>
            </a:stretch>
          </p:blipFill>
          <p:spPr>
            <a:xfrm>
              <a:off x="76200" y="63500"/>
              <a:ext cx="10133626" cy="7329990"/>
            </a:xfrm>
            <a:prstGeom prst="rect">
              <a:avLst/>
            </a:prstGeom>
            <a:ln>
              <a:noFill/>
            </a:ln>
            <a:effectLst/>
          </p:spPr>
        </p:pic>
        <p:pic>
          <p:nvPicPr>
            <p:cNvPr id="644" name="proxy.duckduckgo.jpg" descr="proxy.duckduckgo.jpg"/>
            <p:cNvPicPr>
              <a:picLocks/>
            </p:cNvPicPr>
            <p:nvPr/>
          </p:nvPicPr>
          <p:blipFill>
            <a:blip r:embed="rId3"/>
            <a:stretch>
              <a:fillRect/>
            </a:stretch>
          </p:blipFill>
          <p:spPr>
            <a:xfrm>
              <a:off x="0" y="0"/>
              <a:ext cx="10273326" cy="7469690"/>
            </a:xfrm>
            <a:prstGeom prst="rect">
              <a:avLst/>
            </a:prstGeom>
            <a:effectLst/>
          </p:spPr>
        </p:pic>
      </p:gr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0" name="TempleEannaUruk2.jpg"/>
          <p:cNvGrpSpPr/>
          <p:nvPr/>
        </p:nvGrpSpPr>
        <p:grpSpPr>
          <a:xfrm>
            <a:off x="679937" y="645893"/>
            <a:ext cx="11644926" cy="8461814"/>
            <a:chOff x="0" y="0"/>
            <a:chExt cx="11644925" cy="8461813"/>
          </a:xfrm>
        </p:grpSpPr>
        <p:pic>
          <p:nvPicPr>
            <p:cNvPr id="649" name="TempleEannaUruk2.jpg" descr="TempleEannaUruk2.jpg"/>
            <p:cNvPicPr>
              <a:picLocks noChangeAspect="1"/>
            </p:cNvPicPr>
            <p:nvPr/>
          </p:nvPicPr>
          <p:blipFill>
            <a:blip r:embed="rId2"/>
            <a:srcRect l="5443" r="5443"/>
            <a:stretch>
              <a:fillRect/>
            </a:stretch>
          </p:blipFill>
          <p:spPr>
            <a:xfrm>
              <a:off x="76200" y="63500"/>
              <a:ext cx="11505226" cy="8322115"/>
            </a:xfrm>
            <a:prstGeom prst="rect">
              <a:avLst/>
            </a:prstGeom>
            <a:ln>
              <a:noFill/>
            </a:ln>
            <a:effectLst/>
          </p:spPr>
        </p:pic>
        <p:pic>
          <p:nvPicPr>
            <p:cNvPr id="648" name="TempleEannaUruk2.jpg" descr="TempleEannaUruk2.jpg"/>
            <p:cNvPicPr>
              <a:picLocks/>
            </p:cNvPicPr>
            <p:nvPr/>
          </p:nvPicPr>
          <p:blipFill>
            <a:blip r:embed="rId3"/>
            <a:stretch>
              <a:fillRect/>
            </a:stretch>
          </p:blipFill>
          <p:spPr>
            <a:xfrm>
              <a:off x="-1" y="0"/>
              <a:ext cx="11644927" cy="8461814"/>
            </a:xfrm>
            <a:prstGeom prst="rect">
              <a:avLst/>
            </a:prstGeom>
            <a:effectLst/>
          </p:spPr>
        </p:pic>
      </p:gr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Reconstructive drawing of the Inanna Temple at Uruk"/>
          <p:cNvSpPr txBox="1">
            <a:spLocks noGrp="1"/>
          </p:cNvSpPr>
          <p:nvPr>
            <p:ph type="body" sz="quarter" idx="1"/>
          </p:nvPr>
        </p:nvSpPr>
        <p:spPr>
          <a:xfrm>
            <a:off x="2371007" y="8002190"/>
            <a:ext cx="8262786" cy="1198167"/>
          </a:xfrm>
          <a:prstGeom prst="rect">
            <a:avLst/>
          </a:prstGeom>
        </p:spPr>
        <p:txBody>
          <a:bodyPr/>
          <a:lstStyle>
            <a:lvl1pPr algn="ctr">
              <a:defRPr sz="3400">
                <a:solidFill>
                  <a:srgbClr val="94E3FE"/>
                </a:solidFill>
              </a:defRPr>
            </a:lvl1pPr>
          </a:lstStyle>
          <a:p>
            <a:r>
              <a:t>Reconstructive drawing of the Inanna Temple at Uruk</a:t>
            </a:r>
          </a:p>
        </p:txBody>
      </p:sp>
      <p:grpSp>
        <p:nvGrpSpPr>
          <p:cNvPr id="655" name="White-Temple-and-the-Great-Ziggurat.jpg"/>
          <p:cNvGrpSpPr/>
          <p:nvPr/>
        </p:nvGrpSpPr>
        <p:grpSpPr>
          <a:xfrm>
            <a:off x="1365737" y="457247"/>
            <a:ext cx="10273326" cy="7469690"/>
            <a:chOff x="0" y="0"/>
            <a:chExt cx="10273325" cy="7469689"/>
          </a:xfrm>
        </p:grpSpPr>
        <p:pic>
          <p:nvPicPr>
            <p:cNvPr id="654" name="White-Temple-and-the-Great-Ziggurat.jpg" descr="White-Temple-and-the-Great-Ziggurat.jpg"/>
            <p:cNvPicPr>
              <a:picLocks noChangeAspect="1"/>
            </p:cNvPicPr>
            <p:nvPr/>
          </p:nvPicPr>
          <p:blipFill>
            <a:blip r:embed="rId2"/>
            <a:srcRect l="8485" r="8485"/>
            <a:stretch>
              <a:fillRect/>
            </a:stretch>
          </p:blipFill>
          <p:spPr>
            <a:xfrm>
              <a:off x="76200" y="63500"/>
              <a:ext cx="10133626" cy="7329990"/>
            </a:xfrm>
            <a:prstGeom prst="rect">
              <a:avLst/>
            </a:prstGeom>
            <a:ln>
              <a:noFill/>
            </a:ln>
            <a:effectLst/>
          </p:spPr>
        </p:pic>
        <p:pic>
          <p:nvPicPr>
            <p:cNvPr id="653" name="White-Temple-and-the-Great-Ziggurat.jpg" descr="White-Temple-and-the-Great-Ziggurat.jpg"/>
            <p:cNvPicPr>
              <a:picLocks/>
            </p:cNvPicPr>
            <p:nvPr/>
          </p:nvPicPr>
          <p:blipFill>
            <a:blip r:embed="rId3"/>
            <a:stretch>
              <a:fillRect/>
            </a:stretch>
          </p:blipFill>
          <p:spPr>
            <a:xfrm>
              <a:off x="0" y="0"/>
              <a:ext cx="10273326" cy="7469690"/>
            </a:xfrm>
            <a:prstGeom prst="rect">
              <a:avLst/>
            </a:prstGeom>
            <a:effectLst/>
          </p:spPr>
        </p:pic>
      </p:gr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7" name="mosaic - Version 2.jpg" descr="mosaic - Version 2.jpg"/>
          <p:cNvPicPr>
            <a:picLocks noGrp="1"/>
          </p:cNvPicPr>
          <p:nvPr>
            <p:ph type="pic" idx="21"/>
          </p:nvPr>
        </p:nvPicPr>
        <p:blipFill>
          <a:blip r:embed="rId2"/>
          <a:stretch>
            <a:fillRect/>
          </a:stretch>
        </p:blipFill>
        <p:spPr>
          <a:xfrm>
            <a:off x="6222999" y="764225"/>
            <a:ext cx="6212772" cy="8225150"/>
          </a:xfrm>
          <a:prstGeom prst="rect">
            <a:avLst/>
          </a:prstGeom>
        </p:spPr>
      </p:pic>
      <p:sp>
        <p:nvSpPr>
          <p:cNvPr id="658" name="The temple was decorated with mosaics made from tens of thousands of baked-clay cones painted red, black, and white, and set into wet plaster."/>
          <p:cNvSpPr txBox="1">
            <a:spLocks noGrp="1"/>
          </p:cNvSpPr>
          <p:nvPr>
            <p:ph type="body" sz="half" idx="1"/>
          </p:nvPr>
        </p:nvSpPr>
        <p:spPr>
          <a:xfrm>
            <a:off x="968304" y="863506"/>
            <a:ext cx="4740276" cy="5636717"/>
          </a:xfrm>
          <a:prstGeom prst="rect">
            <a:avLst/>
          </a:prstGeom>
        </p:spPr>
        <p:txBody>
          <a:bodyPr/>
          <a:lstStyle>
            <a:lvl1pPr>
              <a:defRPr sz="3400">
                <a:solidFill>
                  <a:srgbClr val="85C3EA"/>
                </a:solidFill>
              </a:defRPr>
            </a:lvl1pPr>
          </a:lstStyle>
          <a:p>
            <a:r>
              <a:t>The temple was decorated with mosaics made from tens of thousands of baked-clay cones painted red, black, and white, and set into wet plaster.</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0" name="oriental institute visit 3 229 - Version 2.jpg" descr="oriental institute visit 3 229 - Version 2.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61" name="Erech was the headquarters of the kingdom of Gilgamesh, who is often mentioned in Sumerian records. He was supposed to have ruled in the mid-third millennium BC, which is the time after the Flood."/>
          <p:cNvSpPr txBox="1">
            <a:spLocks noGrp="1"/>
          </p:cNvSpPr>
          <p:nvPr>
            <p:ph type="body" sz="half" idx="1"/>
          </p:nvPr>
        </p:nvSpPr>
        <p:spPr>
          <a:xfrm>
            <a:off x="882650" y="1134251"/>
            <a:ext cx="5254328" cy="5846367"/>
          </a:xfrm>
          <a:prstGeom prst="rect">
            <a:avLst/>
          </a:prstGeom>
        </p:spPr>
        <p:txBody>
          <a:bodyPr/>
          <a:lstStyle>
            <a:lvl1pPr>
              <a:defRPr sz="3400">
                <a:solidFill>
                  <a:srgbClr val="85C3EA"/>
                </a:solidFill>
              </a:defRPr>
            </a:lvl1pPr>
          </a:lstStyle>
          <a:p>
            <a:r>
              <a:t>Erech was the headquarters of the kingdom of Gilgamesh, who is often mentioned in Sumerian records. He was supposed to have ruled in the mid-third millennium BC, which is the time after the Flood.  </a:t>
            </a:r>
          </a:p>
        </p:txBody>
      </p:sp>
      <p:sp>
        <p:nvSpPr>
          <p:cNvPr id="662" name="Image of Gilgamesh"/>
          <p:cNvSpPr txBox="1"/>
          <p:nvPr/>
        </p:nvSpPr>
        <p:spPr>
          <a:xfrm>
            <a:off x="7162800" y="7823200"/>
            <a:ext cx="4724400" cy="124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Image of Gilgamesh</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4" name="oriental institute visit 3 229 - Version 2.jpg" descr="oriental institute visit 3 229 - Version 2.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65" name="The accounts of Gilgamesh are filled with mythology, but they probably have an historical basis in Nimrod or one of his fellow rulers."/>
          <p:cNvSpPr txBox="1">
            <a:spLocks noGrp="1"/>
          </p:cNvSpPr>
          <p:nvPr>
            <p:ph type="body" sz="half" idx="1"/>
          </p:nvPr>
        </p:nvSpPr>
        <p:spPr>
          <a:xfrm>
            <a:off x="882650" y="1164919"/>
            <a:ext cx="5651500" cy="5448301"/>
          </a:xfrm>
          <a:prstGeom prst="rect">
            <a:avLst/>
          </a:prstGeom>
        </p:spPr>
        <p:txBody>
          <a:bodyPr/>
          <a:lstStyle>
            <a:lvl1pPr>
              <a:defRPr sz="3400">
                <a:solidFill>
                  <a:srgbClr val="85C3EA"/>
                </a:solidFill>
              </a:defRPr>
            </a:lvl1pPr>
          </a:lstStyle>
          <a:p>
            <a:r>
              <a:t>The accounts of Gilgamesh are filled with mythology, but they probably have an historical basis in Nimrod or one of his fellow rulers.</a:t>
            </a:r>
          </a:p>
        </p:txBody>
      </p:sp>
      <p:sp>
        <p:nvSpPr>
          <p:cNvPr id="666" name="Image of Gilgamesh"/>
          <p:cNvSpPr txBox="1"/>
          <p:nvPr/>
        </p:nvSpPr>
        <p:spPr>
          <a:xfrm>
            <a:off x="7162800" y="7823200"/>
            <a:ext cx="4724400" cy="1244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Image of Gilgamesh</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8" name="ebla.jpg" descr="ebla.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69" name="Ebla isn’t mentioned in the Bible, but archaeological excavations have shown that it was one of the ancient Mesopotamian city states dating back to the time of Genesis 10-11."/>
          <p:cNvSpPr txBox="1">
            <a:spLocks noGrp="1"/>
          </p:cNvSpPr>
          <p:nvPr>
            <p:ph type="body" sz="half" idx="1"/>
          </p:nvPr>
        </p:nvSpPr>
        <p:spPr>
          <a:xfrm>
            <a:off x="876300" y="2565400"/>
            <a:ext cx="5651500" cy="5448300"/>
          </a:xfrm>
          <a:prstGeom prst="rect">
            <a:avLst/>
          </a:prstGeom>
        </p:spPr>
        <p:txBody>
          <a:bodyPr/>
          <a:lstStyle>
            <a:lvl1pPr>
              <a:defRPr sz="3400">
                <a:solidFill>
                  <a:srgbClr val="85C3EA"/>
                </a:solidFill>
              </a:defRPr>
            </a:lvl1pPr>
          </a:lstStyle>
          <a:p>
            <a:r>
              <a:t>Ebla isn’t mentioned in the Bible, but archaeological excavations have shown that it was one of the ancient Mesopotamian city states dating back to the time of Genesis 10-11.</a:t>
            </a:r>
          </a:p>
        </p:txBody>
      </p:sp>
      <p:sp>
        <p:nvSpPr>
          <p:cNvPr id="670" name="EBLA"/>
          <p:cNvSpPr txBox="1"/>
          <p:nvPr/>
        </p:nvSpPr>
        <p:spPr>
          <a:xfrm>
            <a:off x="876300" y="1257300"/>
            <a:ext cx="5651500" cy="1193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EBLA</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2" name="AncientMesopotamianMap - Version 2.jpg" descr="AncientMesopotamianMap - Version 2.jpg"/>
          <p:cNvPicPr>
            <a:picLocks noGrp="1"/>
          </p:cNvPicPr>
          <p:nvPr>
            <p:ph type="pic" idx="21"/>
          </p:nvPr>
        </p:nvPicPr>
        <p:blipFill>
          <a:blip r:embed="rId2"/>
          <a:stretch>
            <a:fillRect/>
          </a:stretch>
        </p:blipFill>
        <p:spPr>
          <a:xfrm>
            <a:off x="6704076" y="774700"/>
            <a:ext cx="5462524" cy="7226300"/>
          </a:xfrm>
          <a:prstGeom prst="rect">
            <a:avLst/>
          </a:prstGeom>
        </p:spPr>
      </p:pic>
      <p:sp>
        <p:nvSpPr>
          <p:cNvPr id="673" name="Ebla was located in northern Syria."/>
          <p:cNvSpPr txBox="1">
            <a:spLocks noGrp="1"/>
          </p:cNvSpPr>
          <p:nvPr>
            <p:ph type="body" sz="half" idx="1"/>
          </p:nvPr>
        </p:nvSpPr>
        <p:spPr>
          <a:xfrm>
            <a:off x="882650" y="1176396"/>
            <a:ext cx="5651500" cy="5448301"/>
          </a:xfrm>
          <a:prstGeom prst="rect">
            <a:avLst/>
          </a:prstGeom>
        </p:spPr>
        <p:txBody>
          <a:bodyPr/>
          <a:lstStyle>
            <a:lvl1pPr>
              <a:defRPr sz="3400">
                <a:solidFill>
                  <a:srgbClr val="85C3EA"/>
                </a:solidFill>
              </a:defRPr>
            </a:lvl1pPr>
          </a:lstStyle>
          <a:p>
            <a:r>
              <a:t>Ebla was located in northern Syria.</a:t>
            </a:r>
          </a:p>
        </p:txBody>
      </p:sp>
      <p:sp>
        <p:nvSpPr>
          <p:cNvPr id="674" name="ebla"/>
          <p:cNvSpPr txBox="1"/>
          <p:nvPr/>
        </p:nvSpPr>
        <p:spPr>
          <a:xfrm>
            <a:off x="8001000" y="34606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ebla</a:t>
            </a:r>
          </a:p>
        </p:txBody>
      </p:sp>
      <p:sp>
        <p:nvSpPr>
          <p:cNvPr id="675" name="egypt"/>
          <p:cNvSpPr txBox="1"/>
          <p:nvPr/>
        </p:nvSpPr>
        <p:spPr>
          <a:xfrm>
            <a:off x="7086600" y="62927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egypt</a:t>
            </a:r>
          </a:p>
        </p:txBody>
      </p:sp>
      <p:sp>
        <p:nvSpPr>
          <p:cNvPr id="676" name="babylon"/>
          <p:cNvSpPr txBox="1"/>
          <p:nvPr/>
        </p:nvSpPr>
        <p:spPr>
          <a:xfrm>
            <a:off x="9994900" y="4413132"/>
            <a:ext cx="20574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babylon</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8" name="url?sa=i&amp;source=images&amp;cd=&amp;docid=cdh4HRIXchhoyM&amp;tbnid=loODK1sjkfPeeM-&amp;ved=&amp;url=http%3A%2F%2Fwww.amazon.png" descr="url?sa=i&amp;source=images&amp;cd=&amp;docid=cdh4HRIXchhoyM&amp;tbnid=loODK1sjkfPeeM-&amp;ved=&amp;url=http%3A%2F%2Fwww.amazon.png"/>
          <p:cNvPicPr>
            <a:picLocks noGrp="1"/>
          </p:cNvPicPr>
          <p:nvPr>
            <p:ph type="pic" idx="21"/>
          </p:nvPr>
        </p:nvPicPr>
        <p:blipFill>
          <a:blip r:embed="rId2"/>
          <a:stretch>
            <a:fillRect/>
          </a:stretch>
        </p:blipFill>
        <p:spPr>
          <a:xfrm>
            <a:off x="6985000" y="1016000"/>
            <a:ext cx="5067300" cy="6700115"/>
          </a:xfrm>
          <a:prstGeom prst="rect">
            <a:avLst/>
          </a:prstGeom>
        </p:spPr>
      </p:pic>
      <p:sp>
        <p:nvSpPr>
          <p:cNvPr id="679" name="The roughly 20,000 clay tablets and fragments that were found at Ebla provide an amazing window into the background of biblical times."/>
          <p:cNvSpPr txBox="1">
            <a:spLocks noGrp="1"/>
          </p:cNvSpPr>
          <p:nvPr>
            <p:ph type="body" sz="half" idx="1"/>
          </p:nvPr>
        </p:nvSpPr>
        <p:spPr>
          <a:xfrm>
            <a:off x="882650" y="1103583"/>
            <a:ext cx="5651500" cy="5448301"/>
          </a:xfrm>
          <a:prstGeom prst="rect">
            <a:avLst/>
          </a:prstGeom>
        </p:spPr>
        <p:txBody>
          <a:bodyPr/>
          <a:lstStyle>
            <a:lvl1pPr>
              <a:defRPr sz="3400">
                <a:solidFill>
                  <a:srgbClr val="85C3EA"/>
                </a:solidFill>
              </a:defRPr>
            </a:lvl1pPr>
          </a:lstStyle>
          <a:p>
            <a:r>
              <a:t>The roughly 20,000 clay tablets and fragments that were found at Ebla provide an amazing window into the background of biblical times.</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1" name="ebla-tablettes.jpg" descr="ebla-tablettes.jpg"/>
          <p:cNvPicPr>
            <a:picLocks noGrp="1"/>
          </p:cNvPicPr>
          <p:nvPr>
            <p:ph type="pic" idx="21"/>
          </p:nvPr>
        </p:nvPicPr>
        <p:blipFill>
          <a:blip r:embed="rId2"/>
          <a:stretch>
            <a:fillRect/>
          </a:stretch>
        </p:blipFill>
        <p:spPr>
          <a:xfrm>
            <a:off x="1371600" y="457200"/>
            <a:ext cx="10265834" cy="7734300"/>
          </a:xfrm>
          <a:prstGeom prst="rect">
            <a:avLst/>
          </a:prstGeom>
        </p:spPr>
      </p:pic>
      <p:sp>
        <p:nvSpPr>
          <p:cNvPr id="682" name="Some of the tablets found in the palace archives"/>
          <p:cNvSpPr txBox="1">
            <a:spLocks noGrp="1"/>
          </p:cNvSpPr>
          <p:nvPr>
            <p:ph type="body" sz="quarter" idx="1"/>
          </p:nvPr>
        </p:nvSpPr>
        <p:spPr>
          <a:xfrm>
            <a:off x="1333500" y="8369300"/>
            <a:ext cx="10337800" cy="1409700"/>
          </a:xfrm>
          <a:prstGeom prst="rect">
            <a:avLst/>
          </a:prstGeom>
        </p:spPr>
        <p:txBody>
          <a:bodyPr/>
          <a:lstStyle>
            <a:lvl1pPr algn="ctr">
              <a:defRPr sz="3400">
                <a:solidFill>
                  <a:srgbClr val="85C3EA"/>
                </a:solidFill>
              </a:defRPr>
            </a:lvl1pPr>
          </a:lstStyle>
          <a:p>
            <a:r>
              <a:t>Some of the tablets found in the palace archives</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4" name="ebla-royal-archives-01.jpg" descr="ebla-royal-archives-01.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85" name="Ebla was a kingdom encompassing more than a quarter of a million people. The capital city had 30,000 inhabitants."/>
          <p:cNvSpPr txBox="1">
            <a:spLocks noGrp="1"/>
          </p:cNvSpPr>
          <p:nvPr>
            <p:ph type="body" sz="half" idx="1"/>
          </p:nvPr>
        </p:nvSpPr>
        <p:spPr>
          <a:xfrm>
            <a:off x="882650" y="1318260"/>
            <a:ext cx="5651500" cy="5448301"/>
          </a:xfrm>
          <a:prstGeom prst="rect">
            <a:avLst/>
          </a:prstGeom>
        </p:spPr>
        <p:txBody>
          <a:bodyPr/>
          <a:lstStyle>
            <a:lvl1pPr>
              <a:defRPr sz="3400">
                <a:solidFill>
                  <a:srgbClr val="85C3EA"/>
                </a:solidFill>
              </a:defRPr>
            </a:lvl1pPr>
          </a:lstStyle>
          <a:p>
            <a:r>
              <a:t>Ebla was a kingdom encompassing more than a quarter of a million people. The capital city had 30,000 inhabitants.</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7" name="archaeology-illustrated-- Ebla palace court 26619.jpeg" descr="archaeology-illustrated-- Ebla palace court 26619.jpeg"/>
          <p:cNvPicPr>
            <a:picLocks noGrp="1"/>
          </p:cNvPicPr>
          <p:nvPr>
            <p:ph type="pic" idx="21"/>
          </p:nvPr>
        </p:nvPicPr>
        <p:blipFill>
          <a:blip r:embed="rId2"/>
          <a:stretch>
            <a:fillRect/>
          </a:stretch>
        </p:blipFill>
        <p:spPr>
          <a:xfrm>
            <a:off x="6985000" y="1016000"/>
            <a:ext cx="5067300" cy="6700115"/>
          </a:xfrm>
          <a:prstGeom prst="rect">
            <a:avLst/>
          </a:prstGeom>
        </p:spPr>
      </p:pic>
      <p:sp>
        <p:nvSpPr>
          <p:cNvPr id="688" name="The luxurious two-story palace occupied 28,000 square feet. It was enclosed by walls 40-50 feet high."/>
          <p:cNvSpPr txBox="1">
            <a:spLocks noGrp="1"/>
          </p:cNvSpPr>
          <p:nvPr>
            <p:ph type="body" sz="half" idx="1"/>
          </p:nvPr>
        </p:nvSpPr>
        <p:spPr>
          <a:xfrm>
            <a:off x="882650" y="1287592"/>
            <a:ext cx="5651500" cy="5448301"/>
          </a:xfrm>
          <a:prstGeom prst="rect">
            <a:avLst/>
          </a:prstGeom>
        </p:spPr>
        <p:txBody>
          <a:bodyPr/>
          <a:lstStyle>
            <a:lvl1pPr>
              <a:defRPr sz="3400">
                <a:solidFill>
                  <a:srgbClr val="85C3EA"/>
                </a:solidFill>
              </a:defRPr>
            </a:lvl1pPr>
          </a:lstStyle>
          <a:p>
            <a:r>
              <a:t>The luxurious two-story palace occupied 28,000 square feet. It was enclosed by walls 40-50 feet high.</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0" name="archaeology-illustrated-- Ebla palace court 26619.jpeg" descr="archaeology-illustrated-- Ebla palace court 26619.jpeg"/>
          <p:cNvPicPr>
            <a:picLocks noGrp="1"/>
          </p:cNvPicPr>
          <p:nvPr>
            <p:ph type="pic" idx="21"/>
          </p:nvPr>
        </p:nvPicPr>
        <p:blipFill>
          <a:blip r:embed="rId2"/>
          <a:stretch>
            <a:fillRect/>
          </a:stretch>
        </p:blipFill>
        <p:spPr>
          <a:xfrm>
            <a:off x="6985000" y="1016000"/>
            <a:ext cx="5067300" cy="6700115"/>
          </a:xfrm>
          <a:prstGeom prst="rect">
            <a:avLst/>
          </a:prstGeom>
        </p:spPr>
      </p:pic>
      <p:sp>
        <p:nvSpPr>
          <p:cNvPr id="691" name="The front entrance opened onto a colonnaded audience court 164x85 feet.…"/>
          <p:cNvSpPr txBox="1">
            <a:spLocks noGrp="1"/>
          </p:cNvSpPr>
          <p:nvPr>
            <p:ph type="body" sz="half" idx="1"/>
          </p:nvPr>
        </p:nvSpPr>
        <p:spPr>
          <a:xfrm>
            <a:off x="882650" y="1103583"/>
            <a:ext cx="5651500" cy="5448301"/>
          </a:xfrm>
          <a:prstGeom prst="rect">
            <a:avLst/>
          </a:prstGeom>
        </p:spPr>
        <p:txBody>
          <a:bodyPr/>
          <a:lstStyle/>
          <a:p>
            <a:pPr>
              <a:defRPr sz="3400">
                <a:solidFill>
                  <a:srgbClr val="85C3EA"/>
                </a:solidFill>
              </a:defRPr>
            </a:pPr>
            <a:r>
              <a:t>The front entrance opened onto a colonnaded audience court 164x85 feet. </a:t>
            </a:r>
          </a:p>
          <a:p>
            <a:pPr>
              <a:defRPr sz="3400">
                <a:solidFill>
                  <a:srgbClr val="85C3EA"/>
                </a:solidFill>
              </a:defRPr>
            </a:pPr>
            <a:endParaRPr/>
          </a:p>
          <a:p>
            <a:pPr>
              <a:defRPr sz="3400">
                <a:solidFill>
                  <a:srgbClr val="85C3EA"/>
                </a:solidFill>
              </a:defRPr>
            </a:pPr>
            <a:r>
              <a:t>Some floors were mosaics made of wood inlaid with shell in a flower design.</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3" name="archaeology-illustrated-- Ebla palace court 26619.jpeg" descr="archaeology-illustrated-- Ebla palace court 26619.jpeg"/>
          <p:cNvPicPr>
            <a:picLocks noGrp="1"/>
          </p:cNvPicPr>
          <p:nvPr>
            <p:ph type="pic" idx="21"/>
          </p:nvPr>
        </p:nvPicPr>
        <p:blipFill>
          <a:blip r:embed="rId2"/>
          <a:stretch>
            <a:fillRect/>
          </a:stretch>
        </p:blipFill>
        <p:spPr>
          <a:xfrm>
            <a:off x="1231900" y="685800"/>
            <a:ext cx="10528209" cy="6700115"/>
          </a:xfrm>
          <a:prstGeom prst="rect">
            <a:avLst/>
          </a:prstGeom>
        </p:spPr>
      </p:pic>
      <p:sp>
        <p:nvSpPr>
          <p:cNvPr id="694" name="Artist’s reconstructive drawing of Ebla palace"/>
          <p:cNvSpPr txBox="1">
            <a:spLocks noGrp="1"/>
          </p:cNvSpPr>
          <p:nvPr>
            <p:ph type="body" sz="quarter" idx="1"/>
          </p:nvPr>
        </p:nvSpPr>
        <p:spPr>
          <a:xfrm>
            <a:off x="1752600" y="7569200"/>
            <a:ext cx="9486900" cy="1612900"/>
          </a:xfrm>
          <a:prstGeom prst="rect">
            <a:avLst/>
          </a:prstGeom>
        </p:spPr>
        <p:txBody>
          <a:bodyPr/>
          <a:lstStyle>
            <a:lvl1pPr algn="ctr">
              <a:defRPr sz="3400">
                <a:solidFill>
                  <a:srgbClr val="85C3EA"/>
                </a:solidFill>
              </a:defRPr>
            </a:lvl1pPr>
          </a:lstStyle>
          <a:p>
            <a:r>
              <a:t>Artist’s reconstructive drawing of Ebla palace</a:t>
            </a:r>
          </a:p>
        </p:txBody>
      </p:sp>
      <p:sp>
        <p:nvSpPr>
          <p:cNvPr id="695" name="(c) Archaeology Illustrated"/>
          <p:cNvSpPr txBox="1"/>
          <p:nvPr/>
        </p:nvSpPr>
        <p:spPr>
          <a:xfrm>
            <a:off x="95163" y="6714842"/>
            <a:ext cx="6388113"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7" name="356204227_2ec1ce7312.jpg" descr="356204227_2ec1ce7312.jpg"/>
          <p:cNvPicPr>
            <a:picLocks noGrp="1"/>
          </p:cNvPicPr>
          <p:nvPr>
            <p:ph type="pic" idx="21"/>
          </p:nvPr>
        </p:nvPicPr>
        <p:blipFill>
          <a:blip r:embed="rId2"/>
          <a:stretch>
            <a:fillRect/>
          </a:stretch>
        </p:blipFill>
        <p:spPr>
          <a:xfrm>
            <a:off x="6985000" y="1016000"/>
            <a:ext cx="5067300" cy="6700115"/>
          </a:xfrm>
          <a:prstGeom prst="rect">
            <a:avLst/>
          </a:prstGeom>
        </p:spPr>
      </p:pic>
      <p:sp>
        <p:nvSpPr>
          <p:cNvPr id="698" name="Ebla encompassed 16 governorships and carried on business estimated in the billions of dollars in today’s money."/>
          <p:cNvSpPr txBox="1">
            <a:spLocks noGrp="1"/>
          </p:cNvSpPr>
          <p:nvPr>
            <p:ph type="body" sz="half" idx="1"/>
          </p:nvPr>
        </p:nvSpPr>
        <p:spPr>
          <a:xfrm>
            <a:off x="882650" y="1134251"/>
            <a:ext cx="5651500" cy="5448301"/>
          </a:xfrm>
          <a:prstGeom prst="rect">
            <a:avLst/>
          </a:prstGeom>
        </p:spPr>
        <p:txBody>
          <a:bodyPr/>
          <a:lstStyle>
            <a:lvl1pPr>
              <a:defRPr sz="3400">
                <a:solidFill>
                  <a:srgbClr val="85C3EA"/>
                </a:solidFill>
              </a:defRPr>
            </a:lvl1pPr>
          </a:lstStyle>
          <a:p>
            <a:r>
              <a:t>Ebla encompassed 16 governorships and carried on business estimated in the billions of dollars in today’s money.</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0" name="brooklyn museum of art 693 - Version 2.jpg" descr="brooklyn museum of art 693 - Version 2.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01" name="Ebla traded in grain, cattle, timber, textiles, and exquisitely-made handicrafts, such as jewelry, vessels, military equipment, and wood furniture inlaid with mother-of-pearl."/>
          <p:cNvSpPr txBox="1">
            <a:spLocks noGrp="1"/>
          </p:cNvSpPr>
          <p:nvPr>
            <p:ph type="body" sz="half" idx="1"/>
          </p:nvPr>
        </p:nvSpPr>
        <p:spPr>
          <a:xfrm>
            <a:off x="1112481" y="1208287"/>
            <a:ext cx="5191838" cy="5448301"/>
          </a:xfrm>
          <a:prstGeom prst="rect">
            <a:avLst/>
          </a:prstGeom>
        </p:spPr>
        <p:txBody>
          <a:bodyPr/>
          <a:lstStyle>
            <a:lvl1pPr>
              <a:defRPr sz="3400">
                <a:solidFill>
                  <a:srgbClr val="85C3EA"/>
                </a:solidFill>
              </a:defRPr>
            </a:lvl1pPr>
          </a:lstStyle>
          <a:p>
            <a:r>
              <a:t>Ebla traded in grain, cattle, timber, textiles, and exquisitely-made handicrafts, such as jewelry, vessels, military equipment, and wood furniture inlaid with mother-of-pearl.</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3" name="british museum 2013 709 - Version 2.jpeg" descr="british museum 2013 709 - Version 2.jpeg"/>
          <p:cNvPicPr>
            <a:picLocks noGrp="1"/>
          </p:cNvPicPr>
          <p:nvPr>
            <p:ph type="pic" idx="21"/>
          </p:nvPr>
        </p:nvPicPr>
        <p:blipFill>
          <a:blip r:embed="rId2"/>
          <a:stretch>
            <a:fillRect/>
          </a:stretch>
        </p:blipFill>
        <p:spPr>
          <a:xfrm>
            <a:off x="6985000" y="1016000"/>
            <a:ext cx="5067301" cy="6700115"/>
          </a:xfrm>
          <a:prstGeom prst="rect">
            <a:avLst/>
          </a:prstGeom>
        </p:spPr>
      </p:pic>
      <p:sp>
        <p:nvSpPr>
          <p:cNvPr id="704" name="Ebla’s skilled jewel smiths worked in gold, silver, brass, lapis lazuli, cornelian, turquoise, agate, amethyst, alabaster, diorite, and other precious and semi-precious stones."/>
          <p:cNvSpPr txBox="1">
            <a:spLocks noGrp="1"/>
          </p:cNvSpPr>
          <p:nvPr>
            <p:ph type="body" sz="half" idx="1"/>
          </p:nvPr>
        </p:nvSpPr>
        <p:spPr>
          <a:xfrm>
            <a:off x="882650" y="1134251"/>
            <a:ext cx="5067300" cy="5448301"/>
          </a:xfrm>
          <a:prstGeom prst="rect">
            <a:avLst/>
          </a:prstGeom>
        </p:spPr>
        <p:txBody>
          <a:bodyPr/>
          <a:lstStyle>
            <a:lvl1pPr>
              <a:defRPr sz="3400">
                <a:solidFill>
                  <a:srgbClr val="85C3EA"/>
                </a:solidFill>
              </a:defRPr>
            </a:lvl1pPr>
          </a:lstStyle>
          <a:p>
            <a:r>
              <a:t>Ebla’s skilled jewel smiths worked in gold, silver, brass, lapis lazuli, cornelian, turquoise, agate, amethyst, alabaster, diorite, and other precious and semi-precious stones.</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 name="British Museum misc 361.jpg" descr="British Museum misc 361.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07" name="Ebla’s metal workers used fusion processes to create complex alloys of bronze by mixing copper and tin."/>
          <p:cNvSpPr txBox="1">
            <a:spLocks noGrp="1"/>
          </p:cNvSpPr>
          <p:nvPr>
            <p:ph type="body" sz="half" idx="1"/>
          </p:nvPr>
        </p:nvSpPr>
        <p:spPr>
          <a:xfrm>
            <a:off x="882650" y="1011579"/>
            <a:ext cx="5651500" cy="5448301"/>
          </a:xfrm>
          <a:prstGeom prst="rect">
            <a:avLst/>
          </a:prstGeom>
        </p:spPr>
        <p:txBody>
          <a:bodyPr/>
          <a:lstStyle>
            <a:lvl1pPr>
              <a:defRPr sz="3400">
                <a:solidFill>
                  <a:srgbClr val="85C3EA"/>
                </a:solidFill>
              </a:defRPr>
            </a:lvl1pPr>
          </a:lstStyle>
          <a:p>
            <a:r>
              <a:t>Ebla’s metal workers used fusion processes to create complex alloys of bronze by mixing copper and tin.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civilizations of ancient iraq.jpg"/>
          <p:cNvGrpSpPr/>
          <p:nvPr/>
        </p:nvGrpSpPr>
        <p:grpSpPr>
          <a:xfrm>
            <a:off x="6883412" y="1107690"/>
            <a:ext cx="4786527" cy="7538220"/>
            <a:chOff x="0" y="0"/>
            <a:chExt cx="4786526" cy="7538218"/>
          </a:xfrm>
        </p:grpSpPr>
        <p:pic>
          <p:nvPicPr>
            <p:cNvPr id="355" name="civilizations of ancient iraq.jpg" descr="civilizations of ancient iraq.jpg"/>
            <p:cNvPicPr>
              <a:picLocks noChangeAspect="1"/>
            </p:cNvPicPr>
            <p:nvPr/>
          </p:nvPicPr>
          <p:blipFill>
            <a:blip r:embed="rId2"/>
            <a:srcRect/>
            <a:stretch>
              <a:fillRect/>
            </a:stretch>
          </p:blipFill>
          <p:spPr>
            <a:xfrm>
              <a:off x="76200" y="63500"/>
              <a:ext cx="4646827" cy="7398519"/>
            </a:xfrm>
            <a:prstGeom prst="rect">
              <a:avLst/>
            </a:prstGeom>
            <a:ln>
              <a:noFill/>
            </a:ln>
            <a:effectLst/>
          </p:spPr>
        </p:pic>
        <p:pic>
          <p:nvPicPr>
            <p:cNvPr id="354" name="civilizations of ancient iraq.jpg" descr="civilizations of ancient iraq.jpg"/>
            <p:cNvPicPr>
              <a:picLocks/>
            </p:cNvPicPr>
            <p:nvPr/>
          </p:nvPicPr>
          <p:blipFill>
            <a:blip r:embed="rId3"/>
            <a:stretch>
              <a:fillRect/>
            </a:stretch>
          </p:blipFill>
          <p:spPr>
            <a:xfrm>
              <a:off x="0" y="0"/>
              <a:ext cx="4786527" cy="7538219"/>
            </a:xfrm>
            <a:prstGeom prst="rect">
              <a:avLst/>
            </a:prstGeom>
            <a:effectLst/>
          </p:spPr>
        </p:pic>
      </p:grpSp>
      <p:sp>
        <p:nvSpPr>
          <p:cNvPr id="357" name="Genesis 10 Table of the Nations"/>
          <p:cNvSpPr txBox="1"/>
          <p:nvPr/>
        </p:nvSpPr>
        <p:spPr>
          <a:xfrm>
            <a:off x="1078259" y="1196882"/>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Genesis 10 Table of the Nations</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9" name="British Museum misc 174.jpg" descr="British Museum misc 174.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10" name="Ebla owned an estimated 2 million sheep and half a million head of cattle."/>
          <p:cNvSpPr txBox="1">
            <a:spLocks noGrp="1"/>
          </p:cNvSpPr>
          <p:nvPr>
            <p:ph type="body" sz="half" idx="1"/>
          </p:nvPr>
        </p:nvSpPr>
        <p:spPr>
          <a:xfrm>
            <a:off x="882650" y="1145728"/>
            <a:ext cx="5651500" cy="5448301"/>
          </a:xfrm>
          <a:prstGeom prst="rect">
            <a:avLst/>
          </a:prstGeom>
        </p:spPr>
        <p:txBody>
          <a:bodyPr/>
          <a:lstStyle>
            <a:lvl1pPr>
              <a:defRPr sz="3400">
                <a:solidFill>
                  <a:srgbClr val="85C3EA"/>
                </a:solidFill>
              </a:defRPr>
            </a:lvl1pPr>
          </a:lstStyle>
          <a:p>
            <a:r>
              <a:t>Ebla owned an estimated 2 million sheep and half a million head of cattle.</a:t>
            </a: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2" name="Image" descr="Image"/>
          <p:cNvPicPr>
            <a:picLocks noGrp="1"/>
          </p:cNvPicPr>
          <p:nvPr>
            <p:ph type="pic" idx="21"/>
          </p:nvPr>
        </p:nvPicPr>
        <p:blipFill>
          <a:blip r:embed="rId2"/>
          <a:stretch>
            <a:fillRect/>
          </a:stretch>
        </p:blipFill>
        <p:spPr>
          <a:xfrm>
            <a:off x="6985000" y="1016000"/>
            <a:ext cx="5067300" cy="6700115"/>
          </a:xfrm>
          <a:prstGeom prst="rect">
            <a:avLst/>
          </a:prstGeom>
        </p:spPr>
      </p:pic>
      <p:sp>
        <p:nvSpPr>
          <p:cNvPr id="713" name="Ebla grew enough barley in one year to feed millions of people, providing a large excess for export."/>
          <p:cNvSpPr txBox="1">
            <a:spLocks noGrp="1"/>
          </p:cNvSpPr>
          <p:nvPr>
            <p:ph type="body" sz="quarter" idx="1"/>
          </p:nvPr>
        </p:nvSpPr>
        <p:spPr>
          <a:xfrm>
            <a:off x="1387524" y="1068587"/>
            <a:ext cx="4641752" cy="5429648"/>
          </a:xfrm>
          <a:prstGeom prst="rect">
            <a:avLst/>
          </a:prstGeom>
        </p:spPr>
        <p:txBody>
          <a:bodyPr/>
          <a:lstStyle>
            <a:lvl1pPr>
              <a:defRPr sz="3400">
                <a:solidFill>
                  <a:srgbClr val="85C3EA"/>
                </a:solidFill>
              </a:defRPr>
            </a:lvl1pPr>
          </a:lstStyle>
          <a:p>
            <a:r>
              <a:t>Ebla grew enough barley in one year to feed millions of people, providing a large excess for export.</a:t>
            </a: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5" name="001-maps-middle-east.jpg" descr="001-maps-middle-east.jpg"/>
          <p:cNvPicPr>
            <a:picLocks noChangeAspect="1"/>
          </p:cNvPicPr>
          <p:nvPr/>
        </p:nvPicPr>
        <p:blipFill>
          <a:blip r:embed="rId2"/>
          <a:stretch>
            <a:fillRect/>
          </a:stretch>
        </p:blipFill>
        <p:spPr>
          <a:xfrm>
            <a:off x="2037230" y="613214"/>
            <a:ext cx="8930340" cy="6697755"/>
          </a:xfrm>
          <a:prstGeom prst="rect">
            <a:avLst/>
          </a:prstGeom>
          <a:ln w="12700">
            <a:miter lim="400000"/>
          </a:ln>
        </p:spPr>
      </p:pic>
      <p:pic>
        <p:nvPicPr>
          <p:cNvPr id="716" name="001-maps-middle-east.jpg" descr="001-maps-middle-east.jpg"/>
          <p:cNvPicPr>
            <a:picLocks noChangeAspect="1"/>
          </p:cNvPicPr>
          <p:nvPr/>
        </p:nvPicPr>
        <p:blipFill>
          <a:blip r:embed="rId2"/>
          <a:stretch>
            <a:fillRect/>
          </a:stretch>
        </p:blipFill>
        <p:spPr>
          <a:xfrm>
            <a:off x="2037230" y="613214"/>
            <a:ext cx="8930340" cy="6697755"/>
          </a:xfrm>
          <a:prstGeom prst="rect">
            <a:avLst/>
          </a:prstGeom>
          <a:ln w="12700">
            <a:miter lim="400000"/>
          </a:ln>
        </p:spPr>
      </p:pic>
      <p:sp>
        <p:nvSpPr>
          <p:cNvPr id="717" name="egypt"/>
          <p:cNvSpPr txBox="1"/>
          <p:nvPr/>
        </p:nvSpPr>
        <p:spPr>
          <a:xfrm>
            <a:off x="2857500" y="3701741"/>
            <a:ext cx="170180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egypt</a:t>
            </a:r>
          </a:p>
        </p:txBody>
      </p:sp>
      <p:sp>
        <p:nvSpPr>
          <p:cNvPr id="718" name="arabia"/>
          <p:cNvSpPr txBox="1"/>
          <p:nvPr/>
        </p:nvSpPr>
        <p:spPr>
          <a:xfrm>
            <a:off x="4939269" y="3945632"/>
            <a:ext cx="1701801"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arabia</a:t>
            </a:r>
          </a:p>
        </p:txBody>
      </p:sp>
      <p:sp>
        <p:nvSpPr>
          <p:cNvPr id="719" name="mesopotamia"/>
          <p:cNvSpPr txBox="1"/>
          <p:nvPr/>
        </p:nvSpPr>
        <p:spPr>
          <a:xfrm>
            <a:off x="6602541" y="3410068"/>
            <a:ext cx="2614485"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mesopotamia</a:t>
            </a:r>
          </a:p>
        </p:txBody>
      </p:sp>
      <p:sp>
        <p:nvSpPr>
          <p:cNvPr id="720" name="Anatolia"/>
          <p:cNvSpPr txBox="1"/>
          <p:nvPr/>
        </p:nvSpPr>
        <p:spPr>
          <a:xfrm>
            <a:off x="3306326" y="1113860"/>
            <a:ext cx="2614484"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Anatolia</a:t>
            </a:r>
          </a:p>
        </p:txBody>
      </p:sp>
      <p:sp>
        <p:nvSpPr>
          <p:cNvPr id="721" name="Ebla did business with 1,000 cities and towns in 80 kingdoms."/>
          <p:cNvSpPr txBox="1">
            <a:spLocks noGrp="1"/>
          </p:cNvSpPr>
          <p:nvPr>
            <p:ph type="body" sz="quarter" idx="1"/>
          </p:nvPr>
        </p:nvSpPr>
        <p:spPr>
          <a:xfrm>
            <a:off x="2419350" y="7568948"/>
            <a:ext cx="8166100" cy="2095501"/>
          </a:xfrm>
          <a:prstGeom prst="rect">
            <a:avLst/>
          </a:prstGeom>
        </p:spPr>
        <p:txBody>
          <a:bodyPr/>
          <a:lstStyle>
            <a:lvl1pPr algn="ctr">
              <a:defRPr sz="3400">
                <a:solidFill>
                  <a:srgbClr val="85C3EA"/>
                </a:solidFill>
              </a:defRPr>
            </a:lvl1pPr>
          </a:lstStyle>
          <a:p>
            <a:r>
              <a:t>Ebla did business with 1,000 cities and towns in 80 kingdoms. </a:t>
            </a:r>
          </a:p>
        </p:txBody>
      </p:sp>
      <p:sp>
        <p:nvSpPr>
          <p:cNvPr id="722" name="Line"/>
          <p:cNvSpPr/>
          <p:nvPr/>
        </p:nvSpPr>
        <p:spPr>
          <a:xfrm>
            <a:off x="5056439" y="1530682"/>
            <a:ext cx="484685" cy="794347"/>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723" name="Line"/>
          <p:cNvSpPr/>
          <p:nvPr/>
        </p:nvSpPr>
        <p:spPr>
          <a:xfrm flipH="1">
            <a:off x="5873963" y="1565801"/>
            <a:ext cx="870051" cy="707928"/>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724" name="Line"/>
          <p:cNvSpPr/>
          <p:nvPr/>
        </p:nvSpPr>
        <p:spPr>
          <a:xfrm flipV="1">
            <a:off x="4907887" y="2788091"/>
            <a:ext cx="791094" cy="791094"/>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725" name="Line"/>
          <p:cNvSpPr/>
          <p:nvPr/>
        </p:nvSpPr>
        <p:spPr>
          <a:xfrm flipH="1" flipV="1">
            <a:off x="5842913" y="2754642"/>
            <a:ext cx="1343788" cy="570471"/>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726" name="ebla"/>
          <p:cNvSpPr txBox="1"/>
          <p:nvPr/>
        </p:nvSpPr>
        <p:spPr>
          <a:xfrm>
            <a:off x="4939269" y="2243863"/>
            <a:ext cx="1701801"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ebla</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8" name="AncientMesopotamianMap - Version 2.jpg" descr="AncientMesopotamianMap - Version 2.jpg"/>
          <p:cNvPicPr>
            <a:picLocks noGrp="1"/>
          </p:cNvPicPr>
          <p:nvPr>
            <p:ph type="pic" idx="21"/>
          </p:nvPr>
        </p:nvPicPr>
        <p:blipFill>
          <a:blip r:embed="rId2"/>
          <a:stretch>
            <a:fillRect/>
          </a:stretch>
        </p:blipFill>
        <p:spPr>
          <a:xfrm>
            <a:off x="6704076" y="774700"/>
            <a:ext cx="5462524" cy="7226300"/>
          </a:xfrm>
          <a:prstGeom prst="rect">
            <a:avLst/>
          </a:prstGeom>
        </p:spPr>
      </p:pic>
      <p:sp>
        <p:nvSpPr>
          <p:cNvPr id="729" name="Some goods reached Ebla via the coastal harbor of Byblos (the biblical Gebal, Ezekiel 27:9).…"/>
          <p:cNvSpPr txBox="1">
            <a:spLocks noGrp="1"/>
          </p:cNvSpPr>
          <p:nvPr>
            <p:ph type="body" sz="half" idx="1"/>
          </p:nvPr>
        </p:nvSpPr>
        <p:spPr>
          <a:xfrm>
            <a:off x="791145" y="931051"/>
            <a:ext cx="5651501" cy="5448301"/>
          </a:xfrm>
          <a:prstGeom prst="rect">
            <a:avLst/>
          </a:prstGeom>
        </p:spPr>
        <p:txBody>
          <a:bodyPr/>
          <a:lstStyle/>
          <a:p>
            <a:pPr>
              <a:defRPr sz="3400">
                <a:solidFill>
                  <a:srgbClr val="85C3EA"/>
                </a:solidFill>
              </a:defRPr>
            </a:pPr>
            <a:r>
              <a:t>Some goods reached Ebla via the coastal harbor of Byblos (the biblical Gebal, Ezekiel 27:9). </a:t>
            </a:r>
          </a:p>
          <a:p>
            <a:pPr>
              <a:defRPr sz="3400">
                <a:solidFill>
                  <a:srgbClr val="85C3EA"/>
                </a:solidFill>
              </a:defRPr>
            </a:pPr>
            <a:endParaRPr/>
          </a:p>
          <a:p>
            <a:pPr>
              <a:defRPr sz="3400">
                <a:solidFill>
                  <a:srgbClr val="85C3EA"/>
                </a:solidFill>
              </a:defRPr>
            </a:pPr>
            <a:r>
              <a:t>Byblos, Tyre, and Sidon later formed the heart of the Phoenician Empire.</a:t>
            </a:r>
          </a:p>
        </p:txBody>
      </p:sp>
      <p:sp>
        <p:nvSpPr>
          <p:cNvPr id="730" name="byblos"/>
          <p:cNvSpPr txBox="1"/>
          <p:nvPr/>
        </p:nvSpPr>
        <p:spPr>
          <a:xfrm>
            <a:off x="7367810" y="4413132"/>
            <a:ext cx="170192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byblos</a:t>
            </a:r>
          </a:p>
        </p:txBody>
      </p:sp>
      <p:sp>
        <p:nvSpPr>
          <p:cNvPr id="731" name="ebla"/>
          <p:cNvSpPr txBox="1"/>
          <p:nvPr/>
        </p:nvSpPr>
        <p:spPr>
          <a:xfrm>
            <a:off x="8178800" y="36130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ebla</a:t>
            </a:r>
          </a:p>
        </p:txBody>
      </p:sp>
      <p:sp>
        <p:nvSpPr>
          <p:cNvPr id="732" name="egypt"/>
          <p:cNvSpPr txBox="1"/>
          <p:nvPr/>
        </p:nvSpPr>
        <p:spPr>
          <a:xfrm>
            <a:off x="7086600" y="62927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egypt</a:t>
            </a:r>
          </a:p>
        </p:txBody>
      </p:sp>
      <p:sp>
        <p:nvSpPr>
          <p:cNvPr id="733" name="babylon"/>
          <p:cNvSpPr txBox="1"/>
          <p:nvPr/>
        </p:nvSpPr>
        <p:spPr>
          <a:xfrm>
            <a:off x="9994900" y="4413132"/>
            <a:ext cx="20574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babylon</a:t>
            </a:r>
          </a:p>
        </p:txBody>
      </p:sp>
      <p:sp>
        <p:nvSpPr>
          <p:cNvPr id="734" name="CAnaan"/>
          <p:cNvSpPr txBox="1"/>
          <p:nvPr/>
        </p:nvSpPr>
        <p:spPr>
          <a:xfrm>
            <a:off x="7707376" y="5352932"/>
            <a:ext cx="2109724"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CAnaan</a:t>
            </a: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Most goods were transported over land by caravans of ox-driven wagons."/>
          <p:cNvSpPr txBox="1">
            <a:spLocks noGrp="1"/>
          </p:cNvSpPr>
          <p:nvPr>
            <p:ph type="body" sz="quarter" idx="1"/>
          </p:nvPr>
        </p:nvSpPr>
        <p:spPr>
          <a:xfrm>
            <a:off x="2212791" y="7628177"/>
            <a:ext cx="8579218" cy="1700115"/>
          </a:xfrm>
          <a:prstGeom prst="rect">
            <a:avLst/>
          </a:prstGeom>
        </p:spPr>
        <p:txBody>
          <a:bodyPr/>
          <a:lstStyle>
            <a:lvl1pPr algn="ctr">
              <a:defRPr sz="3400">
                <a:solidFill>
                  <a:srgbClr val="85C3EA"/>
                </a:solidFill>
              </a:defRPr>
            </a:lvl1pPr>
          </a:lstStyle>
          <a:p>
            <a:r>
              <a:t>Most goods were transported over land by caravans of ox-driven wagons. </a:t>
            </a:r>
          </a:p>
        </p:txBody>
      </p:sp>
      <p:grpSp>
        <p:nvGrpSpPr>
          <p:cNvPr id="739" name="winerelief3.jpg"/>
          <p:cNvGrpSpPr/>
          <p:nvPr/>
        </p:nvGrpSpPr>
        <p:grpSpPr>
          <a:xfrm>
            <a:off x="2212791" y="444500"/>
            <a:ext cx="8579218" cy="7097071"/>
            <a:chOff x="0" y="0"/>
            <a:chExt cx="8579217" cy="7097070"/>
          </a:xfrm>
        </p:grpSpPr>
        <p:pic>
          <p:nvPicPr>
            <p:cNvPr id="738" name="winerelief3.jpg" descr="winerelief3.jpg"/>
            <p:cNvPicPr>
              <a:picLocks noChangeAspect="1"/>
            </p:cNvPicPr>
            <p:nvPr/>
          </p:nvPicPr>
          <p:blipFill>
            <a:blip r:embed="rId2"/>
            <a:stretch>
              <a:fillRect/>
            </a:stretch>
          </p:blipFill>
          <p:spPr>
            <a:xfrm>
              <a:off x="76200" y="63500"/>
              <a:ext cx="8439518" cy="6957371"/>
            </a:xfrm>
            <a:prstGeom prst="rect">
              <a:avLst/>
            </a:prstGeom>
            <a:ln>
              <a:noFill/>
            </a:ln>
            <a:effectLst/>
          </p:spPr>
        </p:pic>
        <p:pic>
          <p:nvPicPr>
            <p:cNvPr id="737" name="winerelief3.jpg" descr="winerelief3.jpg"/>
            <p:cNvPicPr>
              <a:picLocks/>
            </p:cNvPicPr>
            <p:nvPr/>
          </p:nvPicPr>
          <p:blipFill>
            <a:blip r:embed="rId3"/>
            <a:stretch>
              <a:fillRect/>
            </a:stretch>
          </p:blipFill>
          <p:spPr>
            <a:xfrm>
              <a:off x="0" y="0"/>
              <a:ext cx="8579218" cy="7097071"/>
            </a:xfrm>
            <a:prstGeom prst="rect">
              <a:avLst/>
            </a:prstGeom>
            <a:effectLst/>
          </p:spPr>
        </p:pic>
      </p:gr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 name="winerelief3.jpg" descr="winerelief3.jpg"/>
          <p:cNvPicPr>
            <a:picLocks noGrp="1"/>
          </p:cNvPicPr>
          <p:nvPr>
            <p:ph type="pic" idx="21"/>
          </p:nvPr>
        </p:nvPicPr>
        <p:blipFill>
          <a:blip r:embed="rId2"/>
          <a:stretch>
            <a:fillRect/>
          </a:stretch>
        </p:blipFill>
        <p:spPr>
          <a:xfrm>
            <a:off x="6439849" y="1013460"/>
            <a:ext cx="6011419" cy="4980229"/>
          </a:xfrm>
          <a:prstGeom prst="rect">
            <a:avLst/>
          </a:prstGeom>
        </p:spPr>
      </p:pic>
      <p:sp>
        <p:nvSpPr>
          <p:cNvPr id="742" name="“The entire Fertile Crescent was swarming with wagons, full of valuable goods and hauled by oxen, which slowly managed to reach the trade centers in the various cities. Once there, merchants would engage in business transactions amounting to millions of "/>
          <p:cNvSpPr txBox="1">
            <a:spLocks noGrp="1"/>
          </p:cNvSpPr>
          <p:nvPr>
            <p:ph type="body" sz="half" idx="1"/>
          </p:nvPr>
        </p:nvSpPr>
        <p:spPr>
          <a:xfrm>
            <a:off x="640268" y="923995"/>
            <a:ext cx="5642228" cy="8505716"/>
          </a:xfrm>
          <a:prstGeom prst="rect">
            <a:avLst/>
          </a:prstGeom>
        </p:spPr>
        <p:txBody>
          <a:bodyPr/>
          <a:lstStyle/>
          <a:p>
            <a:pPr>
              <a:defRPr sz="3400">
                <a:solidFill>
                  <a:srgbClr val="85C3EA"/>
                </a:solidFill>
              </a:defRPr>
            </a:pPr>
            <a:r>
              <a:t>“The entire Fertile Crescent was swarming with wagons, full of valuable goods and hauled by oxen, which slowly managed to reach the trade centers in the various cities. Once there, merchants would engage in business transactions amounting to millions of dollars in today’s values” (Pattinato, Pettinato, </a:t>
            </a:r>
            <a:r>
              <a:rPr i="1"/>
              <a:t>Ebla: A New Look at History</a:t>
            </a:r>
            <a:r>
              <a:t>).</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4" name="oriental institute 1st trip 495.jpg" descr="oriental institute 1st trip 495.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45" name="Ebla was a literate society. Her scribes were proficient in multiple languages and carried on international communication. Monolingual and bilingual dictionaries were found in the palace library."/>
          <p:cNvSpPr txBox="1">
            <a:spLocks noGrp="1"/>
          </p:cNvSpPr>
          <p:nvPr>
            <p:ph type="body" sz="half" idx="1"/>
          </p:nvPr>
        </p:nvSpPr>
        <p:spPr>
          <a:xfrm>
            <a:off x="876300" y="1333500"/>
            <a:ext cx="5651500" cy="7073900"/>
          </a:xfrm>
          <a:prstGeom prst="rect">
            <a:avLst/>
          </a:prstGeom>
        </p:spPr>
        <p:txBody>
          <a:bodyPr/>
          <a:lstStyle>
            <a:lvl1pPr>
              <a:defRPr sz="3400">
                <a:solidFill>
                  <a:srgbClr val="85C3EA"/>
                </a:solidFill>
              </a:defRPr>
            </a:lvl1pPr>
          </a:lstStyle>
          <a:p>
            <a:r>
              <a:t>Ebla was a literate society. Her scribes were proficient in multiple languages and carried on international communication. Monolingual and bilingual dictionaries were found in the palace library.</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 name="British Museum misc 576.jpg" descr="British Museum misc 576.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48" name="Documents at Ebla list 101 names of aquatic animals and fish, 142 types of winged creatures, 150 terms for arboreal plants and their derivatives."/>
          <p:cNvSpPr txBox="1">
            <a:spLocks noGrp="1"/>
          </p:cNvSpPr>
          <p:nvPr>
            <p:ph type="body" sz="half" idx="1"/>
          </p:nvPr>
        </p:nvSpPr>
        <p:spPr>
          <a:xfrm>
            <a:off x="876300" y="1397000"/>
            <a:ext cx="5651500" cy="7073900"/>
          </a:xfrm>
          <a:prstGeom prst="rect">
            <a:avLst/>
          </a:prstGeom>
        </p:spPr>
        <p:txBody>
          <a:bodyPr/>
          <a:lstStyle>
            <a:lvl1pPr>
              <a:defRPr sz="3400">
                <a:solidFill>
                  <a:srgbClr val="85C3EA"/>
                </a:solidFill>
              </a:defRPr>
            </a:lvl1pPr>
          </a:lstStyle>
          <a:p>
            <a:r>
              <a:t>Documents at Ebla list 101 names of aquatic animals and fish, 142 types of winged creatures, 150 terms for arboreal plants and their derivatives.</a:t>
            </a: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0" name="british museum 2013 1044 - Version 2.jpeg" descr="british museum 2013 1044 - Version 2.jpeg"/>
          <p:cNvPicPr>
            <a:picLocks noGrp="1"/>
          </p:cNvPicPr>
          <p:nvPr>
            <p:ph type="pic" idx="21"/>
          </p:nvPr>
        </p:nvPicPr>
        <p:blipFill>
          <a:blip r:embed="rId2"/>
          <a:stretch>
            <a:fillRect/>
          </a:stretch>
        </p:blipFill>
        <p:spPr>
          <a:xfrm>
            <a:off x="7744457" y="558800"/>
            <a:ext cx="4606293" cy="6086347"/>
          </a:xfrm>
          <a:prstGeom prst="rect">
            <a:avLst/>
          </a:prstGeom>
        </p:spPr>
      </p:pic>
      <p:sp>
        <p:nvSpPr>
          <p:cNvPr id="751" name="Ebla had a powerful military with as many as 12,000 men under arms at one time."/>
          <p:cNvSpPr txBox="1">
            <a:spLocks noGrp="1"/>
          </p:cNvSpPr>
          <p:nvPr>
            <p:ph type="body" sz="quarter" idx="1"/>
          </p:nvPr>
        </p:nvSpPr>
        <p:spPr>
          <a:xfrm>
            <a:off x="882650" y="591244"/>
            <a:ext cx="5651500" cy="2609156"/>
          </a:xfrm>
          <a:prstGeom prst="rect">
            <a:avLst/>
          </a:prstGeom>
        </p:spPr>
        <p:txBody>
          <a:bodyPr/>
          <a:lstStyle>
            <a:lvl1pPr>
              <a:defRPr sz="3400">
                <a:solidFill>
                  <a:srgbClr val="85C3EA"/>
                </a:solidFill>
              </a:defRPr>
            </a:lvl1pPr>
          </a:lstStyle>
          <a:p>
            <a:r>
              <a:t>Ebla had a powerful military with as many as 12,000 men under arms at one time.</a:t>
            </a:r>
          </a:p>
        </p:txBody>
      </p:sp>
      <p:grpSp>
        <p:nvGrpSpPr>
          <p:cNvPr id="754" name="pergamon Museum 229.jpeg"/>
          <p:cNvGrpSpPr/>
          <p:nvPr/>
        </p:nvGrpSpPr>
        <p:grpSpPr>
          <a:xfrm rot="21228739">
            <a:off x="2823572" y="2921647"/>
            <a:ext cx="4606294" cy="6086348"/>
            <a:chOff x="0" y="0"/>
            <a:chExt cx="4606292" cy="6086346"/>
          </a:xfrm>
        </p:grpSpPr>
        <p:pic>
          <p:nvPicPr>
            <p:cNvPr id="753" name="pergamon Museum 229.jpeg" descr="pergamon Museum 229.jpeg"/>
            <p:cNvPicPr>
              <a:picLocks noChangeAspect="1"/>
            </p:cNvPicPr>
            <p:nvPr/>
          </p:nvPicPr>
          <p:blipFill>
            <a:blip r:embed="rId3"/>
            <a:srcRect l="6224" r="6224"/>
            <a:stretch>
              <a:fillRect/>
            </a:stretch>
          </p:blipFill>
          <p:spPr>
            <a:xfrm>
              <a:off x="76200" y="63500"/>
              <a:ext cx="4466593" cy="5946647"/>
            </a:xfrm>
            <a:prstGeom prst="rect">
              <a:avLst/>
            </a:prstGeom>
            <a:ln>
              <a:noFill/>
            </a:ln>
            <a:effectLst/>
          </p:spPr>
        </p:pic>
        <p:pic>
          <p:nvPicPr>
            <p:cNvPr id="752" name="pergamon Museum 229.jpeg" descr="pergamon Museum 229.jpeg"/>
            <p:cNvPicPr>
              <a:picLocks/>
            </p:cNvPicPr>
            <p:nvPr/>
          </p:nvPicPr>
          <p:blipFill>
            <a:blip r:embed="rId4"/>
            <a:stretch>
              <a:fillRect/>
            </a:stretch>
          </p:blipFill>
          <p:spPr>
            <a:xfrm>
              <a:off x="-1" y="-1"/>
              <a:ext cx="4606294" cy="6086348"/>
            </a:xfrm>
            <a:prstGeom prst="rect">
              <a:avLst/>
            </a:prstGeom>
            <a:effectLst/>
          </p:spPr>
        </p:pic>
      </p:gr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6" name="seattle art museum 67.jpg" descr="seattle art museum 67.jpg"/>
          <p:cNvPicPr>
            <a:picLocks noGrp="1"/>
          </p:cNvPicPr>
          <p:nvPr>
            <p:ph type="pic" idx="21"/>
          </p:nvPr>
        </p:nvPicPr>
        <p:blipFill>
          <a:blip r:embed="rId2"/>
          <a:stretch>
            <a:fillRect/>
          </a:stretch>
        </p:blipFill>
        <p:spPr>
          <a:xfrm>
            <a:off x="6985000" y="1016000"/>
            <a:ext cx="5067300" cy="6700115"/>
          </a:xfrm>
          <a:prstGeom prst="rect">
            <a:avLst/>
          </a:prstGeom>
        </p:spPr>
      </p:pic>
      <p:sp>
        <p:nvSpPr>
          <p:cNvPr id="757" name="Ebla was devoted to idolatry.…"/>
          <p:cNvSpPr txBox="1">
            <a:spLocks noGrp="1"/>
          </p:cNvSpPr>
          <p:nvPr>
            <p:ph type="body" sz="half" idx="1"/>
          </p:nvPr>
        </p:nvSpPr>
        <p:spPr>
          <a:xfrm>
            <a:off x="882650" y="1143000"/>
            <a:ext cx="5651500" cy="7073900"/>
          </a:xfrm>
          <a:prstGeom prst="rect">
            <a:avLst/>
          </a:prstGeom>
        </p:spPr>
        <p:txBody>
          <a:bodyPr/>
          <a:lstStyle/>
          <a:p>
            <a:pPr>
              <a:defRPr sz="3400">
                <a:solidFill>
                  <a:srgbClr val="85C3EA"/>
                </a:solidFill>
              </a:defRPr>
            </a:pPr>
            <a:r>
              <a:t>Ebla was devoted to idolatry. </a:t>
            </a:r>
          </a:p>
          <a:p>
            <a:pPr>
              <a:defRPr sz="3400">
                <a:solidFill>
                  <a:srgbClr val="85C3EA"/>
                </a:solidFill>
              </a:defRPr>
            </a:pPr>
            <a:endParaRPr/>
          </a:p>
          <a:p>
            <a:pPr>
              <a:defRPr sz="3400">
                <a:solidFill>
                  <a:srgbClr val="85C3EA"/>
                </a:solidFill>
              </a:defRPr>
            </a:pPr>
            <a:r>
              <a:t>The goddess Ishtar had a prominent role.</a:t>
            </a:r>
          </a:p>
          <a:p>
            <a:pPr>
              <a:defRPr sz="3400">
                <a:solidFill>
                  <a:srgbClr val="85C3EA"/>
                </a:solidFill>
              </a:defRPr>
            </a:pPr>
            <a:endParaRPr/>
          </a:p>
          <a:p>
            <a:pPr>
              <a:defRPr sz="3400">
                <a:solidFill>
                  <a:srgbClr val="85C3EA"/>
                </a:solidFill>
              </a:defRPr>
            </a:pPr>
            <a:r>
              <a:t>Ebla’s tablets name some of the very idols mentioned in the Bible: Baal, Chemosh, and Dagon.</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DIVISION OF THE NATIONS…"/>
          <p:cNvSpPr txBox="1">
            <a:spLocks noGrp="1"/>
          </p:cNvSpPr>
          <p:nvPr>
            <p:ph type="body" sz="half" idx="1"/>
          </p:nvPr>
        </p:nvSpPr>
        <p:spPr>
          <a:xfrm>
            <a:off x="882650" y="1778282"/>
            <a:ext cx="5026038" cy="6222436"/>
          </a:xfrm>
          <a:prstGeom prst="rect">
            <a:avLst/>
          </a:prstGeom>
        </p:spPr>
        <p:txBody>
          <a:bodyPr/>
          <a:lstStyle/>
          <a:p>
            <a:pPr>
              <a:defRPr sz="3400">
                <a:solidFill>
                  <a:srgbClr val="FFFFFF"/>
                </a:solidFill>
              </a:defRPr>
            </a:pPr>
            <a:r>
              <a:t>DIVISION OF THE NATIONS</a:t>
            </a:r>
          </a:p>
          <a:p>
            <a:pPr>
              <a:defRPr sz="3400">
                <a:solidFill>
                  <a:srgbClr val="76D6FF"/>
                </a:solidFill>
              </a:defRPr>
            </a:pPr>
            <a:endParaRPr/>
          </a:p>
          <a:p>
            <a:pPr>
              <a:defRPr sz="3400">
                <a:solidFill>
                  <a:srgbClr val="76D6FF"/>
                </a:solidFill>
              </a:defRPr>
            </a:pPr>
            <a:r>
              <a:t>Genesis 10 describes the division of the nations by languages. The nations were founded by the descendants of Noah’s three sons, Shem, Ham, and Japheth.</a:t>
            </a:r>
          </a:p>
        </p:txBody>
      </p:sp>
      <p:grpSp>
        <p:nvGrpSpPr>
          <p:cNvPr id="362" name="qP9Yt.jpg"/>
          <p:cNvGrpSpPr/>
          <p:nvPr/>
        </p:nvGrpSpPr>
        <p:grpSpPr>
          <a:xfrm>
            <a:off x="6236882" y="1795033"/>
            <a:ext cx="5757907" cy="6163534"/>
            <a:chOff x="0" y="0"/>
            <a:chExt cx="5757906" cy="6163532"/>
          </a:xfrm>
        </p:grpSpPr>
        <p:pic>
          <p:nvPicPr>
            <p:cNvPr id="361" name="qP9Yt.jpg" descr="qP9Yt.jpg"/>
            <p:cNvPicPr>
              <a:picLocks noChangeAspect="1"/>
            </p:cNvPicPr>
            <p:nvPr/>
          </p:nvPicPr>
          <p:blipFill>
            <a:blip r:embed="rId2"/>
            <a:srcRect l="21881" t="9318" r="22213" b="3398"/>
            <a:stretch>
              <a:fillRect/>
            </a:stretch>
          </p:blipFill>
          <p:spPr>
            <a:xfrm>
              <a:off x="76200" y="63500"/>
              <a:ext cx="5618207" cy="6023833"/>
            </a:xfrm>
            <a:prstGeom prst="rect">
              <a:avLst/>
            </a:prstGeom>
            <a:ln>
              <a:noFill/>
            </a:ln>
            <a:effectLst/>
          </p:spPr>
        </p:pic>
        <p:pic>
          <p:nvPicPr>
            <p:cNvPr id="360" name="qP9Yt.jpg" descr="qP9Yt.jpg"/>
            <p:cNvPicPr>
              <a:picLocks/>
            </p:cNvPicPr>
            <p:nvPr/>
          </p:nvPicPr>
          <p:blipFill>
            <a:blip r:embed="rId3"/>
            <a:stretch>
              <a:fillRect/>
            </a:stretch>
          </p:blipFill>
          <p:spPr>
            <a:xfrm>
              <a:off x="-1" y="0"/>
              <a:ext cx="5757908" cy="6163533"/>
            </a:xfrm>
            <a:prstGeom prst="rect">
              <a:avLst/>
            </a:prstGeom>
            <a:effectLst/>
          </p:spPr>
        </p:pic>
      </p:gr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Mari is not mentioned in the Bible, but its excavation beginning in the 1930s proved that it was another one of the powerful city states of Mesopotamia."/>
          <p:cNvSpPr txBox="1">
            <a:spLocks noGrp="1"/>
          </p:cNvSpPr>
          <p:nvPr>
            <p:ph type="body" sz="half" idx="1"/>
          </p:nvPr>
        </p:nvSpPr>
        <p:spPr>
          <a:xfrm>
            <a:off x="876300" y="2565400"/>
            <a:ext cx="5651500" cy="5448300"/>
          </a:xfrm>
          <a:prstGeom prst="rect">
            <a:avLst/>
          </a:prstGeom>
        </p:spPr>
        <p:txBody>
          <a:bodyPr/>
          <a:lstStyle>
            <a:lvl1pPr>
              <a:defRPr sz="3400">
                <a:solidFill>
                  <a:srgbClr val="85C3EA"/>
                </a:solidFill>
              </a:defRPr>
            </a:lvl1pPr>
          </a:lstStyle>
          <a:p>
            <a:r>
              <a:t>Mari is not mentioned in the Bible, but its excavation beginning in the 1930s proved that it was another one of the powerful city states of Mesopotamia.</a:t>
            </a:r>
          </a:p>
        </p:txBody>
      </p:sp>
      <p:sp>
        <p:nvSpPr>
          <p:cNvPr id="760" name="MARI"/>
          <p:cNvSpPr txBox="1"/>
          <p:nvPr/>
        </p:nvSpPr>
        <p:spPr>
          <a:xfrm>
            <a:off x="876300" y="1257300"/>
            <a:ext cx="5651500" cy="1193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MARI</a:t>
            </a:r>
          </a:p>
        </p:txBody>
      </p:sp>
      <p:grpSp>
        <p:nvGrpSpPr>
          <p:cNvPr id="763" name="Archaeology Illustrated_0074.jpeg"/>
          <p:cNvGrpSpPr/>
          <p:nvPr/>
        </p:nvGrpSpPr>
        <p:grpSpPr>
          <a:xfrm>
            <a:off x="6985000" y="1016000"/>
            <a:ext cx="5067300" cy="6700115"/>
            <a:chOff x="0" y="0"/>
            <a:chExt cx="5067300" cy="6700114"/>
          </a:xfrm>
        </p:grpSpPr>
        <p:pic>
          <p:nvPicPr>
            <p:cNvPr id="762" name="Archaeology Illustrated_0074.jpeg" descr="Archaeology Illustrated_0074.jpeg"/>
            <p:cNvPicPr>
              <a:picLocks noChangeAspect="1"/>
            </p:cNvPicPr>
            <p:nvPr/>
          </p:nvPicPr>
          <p:blipFill>
            <a:blip r:embed="rId2"/>
            <a:srcRect l="25815" r="25795"/>
            <a:stretch>
              <a:fillRect/>
            </a:stretch>
          </p:blipFill>
          <p:spPr>
            <a:xfrm>
              <a:off x="76200" y="63500"/>
              <a:ext cx="4927600" cy="6560415"/>
            </a:xfrm>
            <a:prstGeom prst="rect">
              <a:avLst/>
            </a:prstGeom>
            <a:ln>
              <a:noFill/>
            </a:ln>
            <a:effectLst/>
          </p:spPr>
        </p:pic>
        <p:pic>
          <p:nvPicPr>
            <p:cNvPr id="761" name="Archaeology Illustrated_0074.jpeg" descr="Archaeology Illustrated_0074.jpe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5" name="AncientMesopotamianMap - Version 2.jpg" descr="AncientMesopotamianMap - Version 2.jpg"/>
          <p:cNvPicPr>
            <a:picLocks noGrp="1"/>
          </p:cNvPicPr>
          <p:nvPr>
            <p:ph type="pic" idx="21"/>
          </p:nvPr>
        </p:nvPicPr>
        <p:blipFill>
          <a:blip r:embed="rId2"/>
          <a:stretch>
            <a:fillRect/>
          </a:stretch>
        </p:blipFill>
        <p:spPr>
          <a:xfrm>
            <a:off x="6704076" y="774700"/>
            <a:ext cx="5462524" cy="7226300"/>
          </a:xfrm>
          <a:prstGeom prst="rect">
            <a:avLst/>
          </a:prstGeom>
        </p:spPr>
      </p:pic>
      <p:sp>
        <p:nvSpPr>
          <p:cNvPr id="766" name="Mari was located on the Euphrates River about half way between Babylon and Haran."/>
          <p:cNvSpPr txBox="1">
            <a:spLocks noGrp="1"/>
          </p:cNvSpPr>
          <p:nvPr>
            <p:ph type="body" sz="half" idx="1"/>
          </p:nvPr>
        </p:nvSpPr>
        <p:spPr>
          <a:xfrm>
            <a:off x="882650" y="1053724"/>
            <a:ext cx="5651500" cy="5448301"/>
          </a:xfrm>
          <a:prstGeom prst="rect">
            <a:avLst/>
          </a:prstGeom>
        </p:spPr>
        <p:txBody>
          <a:bodyPr/>
          <a:lstStyle>
            <a:lvl1pPr>
              <a:defRPr sz="3400">
                <a:solidFill>
                  <a:srgbClr val="85C3EA"/>
                </a:solidFill>
              </a:defRPr>
            </a:lvl1pPr>
          </a:lstStyle>
          <a:p>
            <a:r>
              <a:t>Mari was located on the Euphrates River about half way between Babylon and Haran.</a:t>
            </a:r>
          </a:p>
        </p:txBody>
      </p:sp>
      <p:sp>
        <p:nvSpPr>
          <p:cNvPr id="767" name="MARI"/>
          <p:cNvSpPr txBox="1"/>
          <p:nvPr/>
        </p:nvSpPr>
        <p:spPr>
          <a:xfrm>
            <a:off x="8966200" y="3758844"/>
            <a:ext cx="1701800"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MARI</a:t>
            </a:r>
          </a:p>
        </p:txBody>
      </p:sp>
      <p:sp>
        <p:nvSpPr>
          <p:cNvPr id="768" name="egypt"/>
          <p:cNvSpPr txBox="1"/>
          <p:nvPr/>
        </p:nvSpPr>
        <p:spPr>
          <a:xfrm>
            <a:off x="7086600" y="6292732"/>
            <a:ext cx="17018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egypt</a:t>
            </a:r>
          </a:p>
        </p:txBody>
      </p:sp>
      <p:sp>
        <p:nvSpPr>
          <p:cNvPr id="769" name="babylon"/>
          <p:cNvSpPr txBox="1"/>
          <p:nvPr/>
        </p:nvSpPr>
        <p:spPr>
          <a:xfrm>
            <a:off x="9994900" y="4413132"/>
            <a:ext cx="2057400"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babylon</a:t>
            </a:r>
          </a:p>
        </p:txBody>
      </p:sp>
      <p:sp>
        <p:nvSpPr>
          <p:cNvPr id="770" name="haran"/>
          <p:cNvSpPr txBox="1"/>
          <p:nvPr/>
        </p:nvSpPr>
        <p:spPr>
          <a:xfrm>
            <a:off x="8584438" y="3104557"/>
            <a:ext cx="1701801"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haran</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The ruins were discovered by accident when some Arabs dug into a hill to make a grave and found a stone statue. When French archaeologists were called, they were amazed to find the ancient walls still standing to a height of 15 feet and more."/>
          <p:cNvSpPr txBox="1">
            <a:spLocks noGrp="1"/>
          </p:cNvSpPr>
          <p:nvPr>
            <p:ph type="body" sz="half" idx="1"/>
          </p:nvPr>
        </p:nvSpPr>
        <p:spPr>
          <a:xfrm>
            <a:off x="850900" y="1035914"/>
            <a:ext cx="5651500" cy="6680201"/>
          </a:xfrm>
          <a:prstGeom prst="rect">
            <a:avLst/>
          </a:prstGeom>
        </p:spPr>
        <p:txBody>
          <a:bodyPr/>
          <a:lstStyle>
            <a:lvl1pPr>
              <a:defRPr sz="3400">
                <a:solidFill>
                  <a:srgbClr val="85C3EA"/>
                </a:solidFill>
              </a:defRPr>
            </a:lvl1pPr>
          </a:lstStyle>
          <a:p>
            <a:r>
              <a:t>The ruins were discovered by accident when some Arabs dug into a hill to make a grave and found a stone statue. When French archaeologists were called, they were amazed to find the ancient walls still standing to a height of 15 feet and more.</a:t>
            </a:r>
          </a:p>
        </p:txBody>
      </p:sp>
      <p:grpSp>
        <p:nvGrpSpPr>
          <p:cNvPr id="775" name="Archaeology Illustrated_0074.jpeg"/>
          <p:cNvGrpSpPr/>
          <p:nvPr/>
        </p:nvGrpSpPr>
        <p:grpSpPr>
          <a:xfrm>
            <a:off x="6985000" y="1016000"/>
            <a:ext cx="5067300" cy="6700115"/>
            <a:chOff x="0" y="0"/>
            <a:chExt cx="5067300" cy="6700114"/>
          </a:xfrm>
        </p:grpSpPr>
        <p:pic>
          <p:nvPicPr>
            <p:cNvPr id="774" name="Archaeology Illustrated_0074.jpeg" descr="Archaeology Illustrated_0074.jpeg"/>
            <p:cNvPicPr>
              <a:picLocks noChangeAspect="1"/>
            </p:cNvPicPr>
            <p:nvPr/>
          </p:nvPicPr>
          <p:blipFill>
            <a:blip r:embed="rId2"/>
            <a:srcRect l="25815" r="25795"/>
            <a:stretch>
              <a:fillRect/>
            </a:stretch>
          </p:blipFill>
          <p:spPr>
            <a:xfrm>
              <a:off x="76200" y="63500"/>
              <a:ext cx="4927600" cy="6560415"/>
            </a:xfrm>
            <a:prstGeom prst="rect">
              <a:avLst/>
            </a:prstGeom>
            <a:ln>
              <a:noFill/>
            </a:ln>
            <a:effectLst/>
          </p:spPr>
        </p:pic>
        <p:pic>
          <p:nvPicPr>
            <p:cNvPr id="773" name="Archaeology Illustrated_0074.jpeg" descr="Archaeology Illustrated_0074.jpe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Mari thrived as a city-state from about 2100 to 1750 BC, which is the era described in Genesis 10-11.…"/>
          <p:cNvSpPr txBox="1">
            <a:spLocks noGrp="1"/>
          </p:cNvSpPr>
          <p:nvPr>
            <p:ph type="body" sz="half" idx="1"/>
          </p:nvPr>
        </p:nvSpPr>
        <p:spPr>
          <a:xfrm>
            <a:off x="882650" y="1016000"/>
            <a:ext cx="5651500" cy="7721600"/>
          </a:xfrm>
          <a:prstGeom prst="rect">
            <a:avLst/>
          </a:prstGeom>
        </p:spPr>
        <p:txBody>
          <a:bodyPr/>
          <a:lstStyle/>
          <a:p>
            <a:pPr>
              <a:defRPr sz="3400">
                <a:solidFill>
                  <a:srgbClr val="85C3EA"/>
                </a:solidFill>
              </a:defRPr>
            </a:pPr>
            <a:r>
              <a:t>Mari thrived as a city-state from about 2100 to 1750 BC, which is the era described in Genesis 10-11. </a:t>
            </a:r>
          </a:p>
          <a:p>
            <a:pPr>
              <a:defRPr sz="3400">
                <a:solidFill>
                  <a:srgbClr val="85C3EA"/>
                </a:solidFill>
              </a:defRPr>
            </a:pPr>
            <a:endParaRPr/>
          </a:p>
          <a:p>
            <a:pPr>
              <a:defRPr sz="3400">
                <a:solidFill>
                  <a:srgbClr val="85C3EA"/>
                </a:solidFill>
              </a:defRPr>
            </a:pPr>
            <a:r>
              <a:t>Tower of Babel - 2200 BC </a:t>
            </a:r>
          </a:p>
          <a:p>
            <a:pPr>
              <a:defRPr sz="3400">
                <a:solidFill>
                  <a:srgbClr val="85C3EA"/>
                </a:solidFill>
              </a:defRPr>
            </a:pPr>
            <a:r>
              <a:t>Ur Dynasty - 2100-2000 BC</a:t>
            </a:r>
          </a:p>
          <a:p>
            <a:pPr>
              <a:defRPr sz="3400">
                <a:solidFill>
                  <a:srgbClr val="85C3EA"/>
                </a:solidFill>
              </a:defRPr>
            </a:pPr>
            <a:r>
              <a:t>Noah’s death - 1998 BC</a:t>
            </a:r>
          </a:p>
          <a:p>
            <a:pPr>
              <a:defRPr sz="3400">
                <a:solidFill>
                  <a:srgbClr val="85C3EA"/>
                </a:solidFill>
              </a:defRPr>
            </a:pPr>
            <a:r>
              <a:t>Abraham’s birth - 1996 BC</a:t>
            </a:r>
          </a:p>
          <a:p>
            <a:pPr>
              <a:defRPr sz="3400">
                <a:solidFill>
                  <a:srgbClr val="85C3EA"/>
                </a:solidFill>
              </a:defRPr>
            </a:pPr>
            <a:r>
              <a:t>Isaac’s death - 1716 BC  </a:t>
            </a:r>
          </a:p>
        </p:txBody>
      </p:sp>
      <p:grpSp>
        <p:nvGrpSpPr>
          <p:cNvPr id="780" name="Archaeology Illustrated_0074.jpeg"/>
          <p:cNvGrpSpPr/>
          <p:nvPr/>
        </p:nvGrpSpPr>
        <p:grpSpPr>
          <a:xfrm>
            <a:off x="6985000" y="1016000"/>
            <a:ext cx="5067300" cy="6700115"/>
            <a:chOff x="0" y="0"/>
            <a:chExt cx="5067300" cy="6700114"/>
          </a:xfrm>
        </p:grpSpPr>
        <p:pic>
          <p:nvPicPr>
            <p:cNvPr id="779" name="Archaeology Illustrated_0074.jpeg" descr="Archaeology Illustrated_0074.jpeg"/>
            <p:cNvPicPr>
              <a:picLocks noChangeAspect="1"/>
            </p:cNvPicPr>
            <p:nvPr/>
          </p:nvPicPr>
          <p:blipFill>
            <a:blip r:embed="rId2"/>
            <a:srcRect l="25815" r="25795"/>
            <a:stretch>
              <a:fillRect/>
            </a:stretch>
          </p:blipFill>
          <p:spPr>
            <a:xfrm>
              <a:off x="76200" y="63500"/>
              <a:ext cx="4927600" cy="6560415"/>
            </a:xfrm>
            <a:prstGeom prst="rect">
              <a:avLst/>
            </a:prstGeom>
            <a:ln>
              <a:noFill/>
            </a:ln>
            <a:effectLst/>
          </p:spPr>
        </p:pic>
        <p:pic>
          <p:nvPicPr>
            <p:cNvPr id="778" name="Archaeology Illustrated_0074.jpeg" descr="Archaeology Illustrated_0074.jpeg"/>
            <p:cNvPicPr>
              <a:picLocks/>
            </p:cNvPicPr>
            <p:nvPr/>
          </p:nvPicPr>
          <p:blipFill>
            <a:blip r:embed="rId3"/>
            <a:stretch>
              <a:fillRect/>
            </a:stretch>
          </p:blipFill>
          <p:spPr>
            <a:xfrm>
              <a:off x="0" y="0"/>
              <a:ext cx="5067300" cy="6700115"/>
            </a:xfrm>
            <a:prstGeom prst="rect">
              <a:avLst/>
            </a:prstGeom>
            <a:effectLst/>
          </p:spPr>
        </p:pic>
      </p:gr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This reconstructive drawing licensed from Archaeology Illustrated shows how amazing this ancient city was."/>
          <p:cNvSpPr txBox="1">
            <a:spLocks noGrp="1"/>
          </p:cNvSpPr>
          <p:nvPr>
            <p:ph type="body" sz="quarter" idx="1"/>
          </p:nvPr>
        </p:nvSpPr>
        <p:spPr>
          <a:xfrm>
            <a:off x="719732" y="7950200"/>
            <a:ext cx="11565336" cy="1555949"/>
          </a:xfrm>
          <a:prstGeom prst="rect">
            <a:avLst/>
          </a:prstGeom>
        </p:spPr>
        <p:txBody>
          <a:bodyPr>
            <a:normAutofit/>
          </a:bodyPr>
          <a:lstStyle>
            <a:lvl1pPr algn="ctr">
              <a:defRPr sz="3400">
                <a:solidFill>
                  <a:srgbClr val="85C3EA"/>
                </a:solidFill>
              </a:defRPr>
            </a:lvl1pPr>
          </a:lstStyle>
          <a:p>
            <a:r>
              <a:t>This reconstructive drawing licensed from Archaeology Illustrated shows how amazing this ancient city was.</a:t>
            </a:r>
          </a:p>
        </p:txBody>
      </p:sp>
      <p:grpSp>
        <p:nvGrpSpPr>
          <p:cNvPr id="785" name="Archaeology Illustrated_0074.jpeg"/>
          <p:cNvGrpSpPr/>
          <p:nvPr/>
        </p:nvGrpSpPr>
        <p:grpSpPr>
          <a:xfrm>
            <a:off x="812800" y="508000"/>
            <a:ext cx="11376357" cy="7378700"/>
            <a:chOff x="0" y="0"/>
            <a:chExt cx="11376356" cy="7378700"/>
          </a:xfrm>
        </p:grpSpPr>
        <p:pic>
          <p:nvPicPr>
            <p:cNvPr id="784" name="Archaeology Illustrated_0074.jpeg" descr="Archaeology Illustrated_0074.jpeg"/>
            <p:cNvPicPr>
              <a:picLocks noChangeAspect="1"/>
            </p:cNvPicPr>
            <p:nvPr/>
          </p:nvPicPr>
          <p:blipFill>
            <a:blip r:embed="rId2"/>
            <a:stretch>
              <a:fillRect/>
            </a:stretch>
          </p:blipFill>
          <p:spPr>
            <a:xfrm>
              <a:off x="76200" y="63500"/>
              <a:ext cx="11236657" cy="7239000"/>
            </a:xfrm>
            <a:prstGeom prst="rect">
              <a:avLst/>
            </a:prstGeom>
            <a:ln>
              <a:noFill/>
            </a:ln>
            <a:effectLst/>
          </p:spPr>
        </p:pic>
        <p:pic>
          <p:nvPicPr>
            <p:cNvPr id="783" name="Archaeology Illustrated_0074.jpeg" descr="Archaeology Illustrated_0074.jpeg"/>
            <p:cNvPicPr>
              <a:picLocks/>
            </p:cNvPicPr>
            <p:nvPr/>
          </p:nvPicPr>
          <p:blipFill>
            <a:blip r:embed="rId3"/>
            <a:stretch>
              <a:fillRect/>
            </a:stretch>
          </p:blipFill>
          <p:spPr>
            <a:xfrm>
              <a:off x="0" y="0"/>
              <a:ext cx="11376357" cy="7378700"/>
            </a:xfrm>
            <a:prstGeom prst="rect">
              <a:avLst/>
            </a:prstGeom>
            <a:effectLst/>
          </p:spPr>
        </p:pic>
      </p:grpSp>
      <p:sp>
        <p:nvSpPr>
          <p:cNvPr id="786" name="(c) Archaeology Illustrated"/>
          <p:cNvSpPr txBox="1"/>
          <p:nvPr/>
        </p:nvSpPr>
        <p:spPr>
          <a:xfrm>
            <a:off x="7943843" y="652943"/>
            <a:ext cx="4191410" cy="7126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 name="The river was channeled through the city by a canal."/>
          <p:cNvSpPr txBox="1">
            <a:spLocks noGrp="1"/>
          </p:cNvSpPr>
          <p:nvPr>
            <p:ph type="body" sz="quarter" idx="1"/>
          </p:nvPr>
        </p:nvSpPr>
        <p:spPr>
          <a:xfrm>
            <a:off x="1117600" y="8191500"/>
            <a:ext cx="10756900" cy="838200"/>
          </a:xfrm>
          <a:prstGeom prst="rect">
            <a:avLst/>
          </a:prstGeom>
        </p:spPr>
        <p:txBody>
          <a:bodyPr>
            <a:normAutofit/>
          </a:bodyPr>
          <a:lstStyle>
            <a:lvl1pPr algn="ctr" defTabSz="578358">
              <a:defRPr sz="3366">
                <a:solidFill>
                  <a:srgbClr val="85C3EA"/>
                </a:solidFill>
              </a:defRPr>
            </a:lvl1pPr>
          </a:lstStyle>
          <a:p>
            <a:r>
              <a:t>The river was channeled through the city by a canal.</a:t>
            </a:r>
          </a:p>
        </p:txBody>
      </p:sp>
      <p:grpSp>
        <p:nvGrpSpPr>
          <p:cNvPr id="791" name="Archaeology Illustrated_0074.jpeg"/>
          <p:cNvGrpSpPr/>
          <p:nvPr/>
        </p:nvGrpSpPr>
        <p:grpSpPr>
          <a:xfrm>
            <a:off x="812800" y="508000"/>
            <a:ext cx="11376357" cy="7378700"/>
            <a:chOff x="0" y="0"/>
            <a:chExt cx="11376356" cy="7378700"/>
          </a:xfrm>
        </p:grpSpPr>
        <p:pic>
          <p:nvPicPr>
            <p:cNvPr id="790" name="Archaeology Illustrated_0074.jpeg" descr="Archaeology Illustrated_0074.jpeg"/>
            <p:cNvPicPr>
              <a:picLocks noChangeAspect="1"/>
            </p:cNvPicPr>
            <p:nvPr/>
          </p:nvPicPr>
          <p:blipFill>
            <a:blip r:embed="rId2"/>
            <a:stretch>
              <a:fillRect/>
            </a:stretch>
          </p:blipFill>
          <p:spPr>
            <a:xfrm>
              <a:off x="76200" y="63500"/>
              <a:ext cx="11236657" cy="7239000"/>
            </a:xfrm>
            <a:prstGeom prst="rect">
              <a:avLst/>
            </a:prstGeom>
            <a:ln>
              <a:noFill/>
            </a:ln>
            <a:effectLst/>
          </p:spPr>
        </p:pic>
        <p:pic>
          <p:nvPicPr>
            <p:cNvPr id="789" name="Archaeology Illustrated_0074.jpeg" descr="Archaeology Illustrated_0074.jpeg"/>
            <p:cNvPicPr>
              <a:picLocks/>
            </p:cNvPicPr>
            <p:nvPr/>
          </p:nvPicPr>
          <p:blipFill>
            <a:blip r:embed="rId3"/>
            <a:stretch>
              <a:fillRect/>
            </a:stretch>
          </p:blipFill>
          <p:spPr>
            <a:xfrm>
              <a:off x="0" y="0"/>
              <a:ext cx="11376357" cy="7378700"/>
            </a:xfrm>
            <a:prstGeom prst="rect">
              <a:avLst/>
            </a:prstGeom>
            <a:effectLst/>
          </p:spPr>
        </p:pic>
      </p:grpSp>
      <p:sp>
        <p:nvSpPr>
          <p:cNvPr id="792" name="Line"/>
          <p:cNvSpPr/>
          <p:nvPr/>
        </p:nvSpPr>
        <p:spPr>
          <a:xfrm flipH="1">
            <a:off x="5822374" y="5016499"/>
            <a:ext cx="1429327" cy="2019599"/>
          </a:xfrm>
          <a:prstGeom prst="line">
            <a:avLst/>
          </a:prstGeom>
          <a:ln w="1778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793" name="(c) Archaeology Illustrated"/>
          <p:cNvSpPr txBox="1"/>
          <p:nvPr/>
        </p:nvSpPr>
        <p:spPr>
          <a:xfrm>
            <a:off x="7943843" y="652943"/>
            <a:ext cx="4191410" cy="7126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The surrounding area was devoted to agriculture to feed the city and fuel its far-flung commerce"/>
          <p:cNvSpPr txBox="1">
            <a:spLocks noGrp="1"/>
          </p:cNvSpPr>
          <p:nvPr>
            <p:ph type="body" sz="quarter" idx="1"/>
          </p:nvPr>
        </p:nvSpPr>
        <p:spPr>
          <a:xfrm>
            <a:off x="1069145" y="8001000"/>
            <a:ext cx="10775852" cy="1511300"/>
          </a:xfrm>
          <a:prstGeom prst="rect">
            <a:avLst/>
          </a:prstGeom>
        </p:spPr>
        <p:txBody>
          <a:bodyPr>
            <a:normAutofit/>
          </a:bodyPr>
          <a:lstStyle>
            <a:lvl1pPr algn="ctr" defTabSz="554990">
              <a:defRPr sz="3230">
                <a:solidFill>
                  <a:srgbClr val="85C3EA"/>
                </a:solidFill>
              </a:defRPr>
            </a:lvl1pPr>
          </a:lstStyle>
          <a:p>
            <a:r>
              <a:t>The surrounding area was devoted to agriculture to feed the city and fuel its far-flung commerce</a:t>
            </a:r>
          </a:p>
        </p:txBody>
      </p:sp>
      <p:grpSp>
        <p:nvGrpSpPr>
          <p:cNvPr id="798" name="Archaeology Illustrated_0074.jpeg"/>
          <p:cNvGrpSpPr/>
          <p:nvPr/>
        </p:nvGrpSpPr>
        <p:grpSpPr>
          <a:xfrm>
            <a:off x="812800" y="508000"/>
            <a:ext cx="11376357" cy="7378700"/>
            <a:chOff x="0" y="0"/>
            <a:chExt cx="11376356" cy="7378700"/>
          </a:xfrm>
        </p:grpSpPr>
        <p:pic>
          <p:nvPicPr>
            <p:cNvPr id="797" name="Archaeology Illustrated_0074.jpeg" descr="Archaeology Illustrated_0074.jpeg"/>
            <p:cNvPicPr>
              <a:picLocks noChangeAspect="1"/>
            </p:cNvPicPr>
            <p:nvPr/>
          </p:nvPicPr>
          <p:blipFill>
            <a:blip r:embed="rId3"/>
            <a:stretch>
              <a:fillRect/>
            </a:stretch>
          </p:blipFill>
          <p:spPr>
            <a:xfrm>
              <a:off x="76200" y="63500"/>
              <a:ext cx="11236657" cy="7239000"/>
            </a:xfrm>
            <a:prstGeom prst="rect">
              <a:avLst/>
            </a:prstGeom>
            <a:ln>
              <a:noFill/>
            </a:ln>
            <a:effectLst/>
          </p:spPr>
        </p:pic>
        <p:pic>
          <p:nvPicPr>
            <p:cNvPr id="796" name="Archaeology Illustrated_0074.jpeg" descr="Archaeology Illustrated_0074.jpeg"/>
            <p:cNvPicPr>
              <a:picLocks/>
            </p:cNvPicPr>
            <p:nvPr/>
          </p:nvPicPr>
          <p:blipFill>
            <a:blip r:embed="rId4"/>
            <a:stretch>
              <a:fillRect/>
            </a:stretch>
          </p:blipFill>
          <p:spPr>
            <a:xfrm>
              <a:off x="0" y="0"/>
              <a:ext cx="11376357" cy="7378700"/>
            </a:xfrm>
            <a:prstGeom prst="rect">
              <a:avLst/>
            </a:prstGeom>
            <a:effectLst/>
          </p:spPr>
        </p:pic>
      </p:grpSp>
      <p:sp>
        <p:nvSpPr>
          <p:cNvPr id="799" name="(c) Archaeology Illustrated"/>
          <p:cNvSpPr txBox="1"/>
          <p:nvPr/>
        </p:nvSpPr>
        <p:spPr>
          <a:xfrm>
            <a:off x="7943843" y="652943"/>
            <a:ext cx="4191410" cy="7126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Mari was ruled by powerful kings who lived in splendor. The palace covered more than six acres and had 260 rooms, courtyards, and passages. The rooms were lined with beautiful frescoes."/>
          <p:cNvSpPr txBox="1">
            <a:spLocks noGrp="1"/>
          </p:cNvSpPr>
          <p:nvPr>
            <p:ph type="body" sz="half" idx="1"/>
          </p:nvPr>
        </p:nvSpPr>
        <p:spPr>
          <a:xfrm>
            <a:off x="876300" y="927100"/>
            <a:ext cx="4790183" cy="8177808"/>
          </a:xfrm>
          <a:prstGeom prst="rect">
            <a:avLst/>
          </a:prstGeom>
        </p:spPr>
        <p:txBody>
          <a:bodyPr/>
          <a:lstStyle>
            <a:lvl1pPr>
              <a:defRPr sz="3400">
                <a:solidFill>
                  <a:srgbClr val="85C3EA"/>
                </a:solidFill>
              </a:defRPr>
            </a:lvl1pPr>
          </a:lstStyle>
          <a:p>
            <a:r>
              <a:t>Mari was ruled by powerful kings who lived in splendor. The palace covered more than six acres and had 260 rooms, courtyards, and passages. The rooms were lined with beautiful frescoes.  </a:t>
            </a:r>
          </a:p>
        </p:txBody>
      </p:sp>
      <p:grpSp>
        <p:nvGrpSpPr>
          <p:cNvPr id="804" name="archaeology-illustrated--26805.jpeg"/>
          <p:cNvGrpSpPr/>
          <p:nvPr/>
        </p:nvGrpSpPr>
        <p:grpSpPr>
          <a:xfrm>
            <a:off x="6217750" y="1016000"/>
            <a:ext cx="5834551" cy="7721601"/>
            <a:chOff x="0" y="0"/>
            <a:chExt cx="5834549" cy="7721600"/>
          </a:xfrm>
        </p:grpSpPr>
        <p:pic>
          <p:nvPicPr>
            <p:cNvPr id="803" name="archaeology-illustrated--26805.jpeg" descr="archaeology-illustrated--26805.jpeg"/>
            <p:cNvPicPr>
              <a:picLocks noChangeAspect="1"/>
            </p:cNvPicPr>
            <p:nvPr/>
          </p:nvPicPr>
          <p:blipFill>
            <a:blip r:embed="rId2"/>
            <a:srcRect l="26339" r="26339"/>
            <a:stretch>
              <a:fillRect/>
            </a:stretch>
          </p:blipFill>
          <p:spPr>
            <a:xfrm>
              <a:off x="76200" y="63500"/>
              <a:ext cx="5694850" cy="7581900"/>
            </a:xfrm>
            <a:prstGeom prst="rect">
              <a:avLst/>
            </a:prstGeom>
            <a:ln>
              <a:noFill/>
            </a:ln>
            <a:effectLst/>
          </p:spPr>
        </p:pic>
        <p:pic>
          <p:nvPicPr>
            <p:cNvPr id="802" name="archaeology-illustrated--26805.jpeg" descr="archaeology-illustrated--26805.jpeg"/>
            <p:cNvPicPr>
              <a:picLocks/>
            </p:cNvPicPr>
            <p:nvPr/>
          </p:nvPicPr>
          <p:blipFill>
            <a:blip r:embed="rId3"/>
            <a:stretch>
              <a:fillRect/>
            </a:stretch>
          </p:blipFill>
          <p:spPr>
            <a:xfrm>
              <a:off x="0" y="0"/>
              <a:ext cx="5834550" cy="7721601"/>
            </a:xfrm>
            <a:prstGeom prst="rect">
              <a:avLst/>
            </a:prstGeom>
            <a:effectLst/>
          </p:spPr>
        </p:pic>
      </p:gr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Reconstructive drawing of Mari palace"/>
          <p:cNvSpPr txBox="1">
            <a:spLocks noGrp="1"/>
          </p:cNvSpPr>
          <p:nvPr>
            <p:ph type="body" sz="quarter" idx="1"/>
          </p:nvPr>
        </p:nvSpPr>
        <p:spPr>
          <a:xfrm>
            <a:off x="1685428" y="8001000"/>
            <a:ext cx="9633944" cy="1511300"/>
          </a:xfrm>
          <a:prstGeom prst="rect">
            <a:avLst/>
          </a:prstGeom>
        </p:spPr>
        <p:txBody>
          <a:bodyPr>
            <a:normAutofit/>
          </a:bodyPr>
          <a:lstStyle>
            <a:lvl1pPr algn="ctr">
              <a:defRPr sz="3400">
                <a:solidFill>
                  <a:srgbClr val="85C3EA"/>
                </a:solidFill>
              </a:defRPr>
            </a:lvl1pPr>
          </a:lstStyle>
          <a:p>
            <a:r>
              <a:t>Reconstructive drawing of Mari palace</a:t>
            </a:r>
          </a:p>
        </p:txBody>
      </p:sp>
      <p:grpSp>
        <p:nvGrpSpPr>
          <p:cNvPr id="809" name="archaeology-illustrated--37774.jpeg"/>
          <p:cNvGrpSpPr/>
          <p:nvPr/>
        </p:nvGrpSpPr>
        <p:grpSpPr>
          <a:xfrm>
            <a:off x="812800" y="508000"/>
            <a:ext cx="11376357" cy="7378700"/>
            <a:chOff x="0" y="0"/>
            <a:chExt cx="11376356" cy="7378700"/>
          </a:xfrm>
        </p:grpSpPr>
        <p:pic>
          <p:nvPicPr>
            <p:cNvPr id="808" name="archaeology-illustrated--37774.jpeg" descr="archaeology-illustrated--37774.jpeg"/>
            <p:cNvPicPr>
              <a:picLocks noChangeAspect="1"/>
            </p:cNvPicPr>
            <p:nvPr/>
          </p:nvPicPr>
          <p:blipFill>
            <a:blip r:embed="rId2"/>
            <a:srcRect l="587" r="587"/>
            <a:stretch>
              <a:fillRect/>
            </a:stretch>
          </p:blipFill>
          <p:spPr>
            <a:xfrm>
              <a:off x="76200" y="63500"/>
              <a:ext cx="11236657" cy="7239000"/>
            </a:xfrm>
            <a:prstGeom prst="rect">
              <a:avLst/>
            </a:prstGeom>
            <a:ln>
              <a:noFill/>
            </a:ln>
            <a:effectLst/>
          </p:spPr>
        </p:pic>
        <p:pic>
          <p:nvPicPr>
            <p:cNvPr id="807" name="archaeology-illustrated--37774.jpeg" descr="archaeology-illustrated--37774.jpeg"/>
            <p:cNvPicPr>
              <a:picLocks/>
            </p:cNvPicPr>
            <p:nvPr/>
          </p:nvPicPr>
          <p:blipFill>
            <a:blip r:embed="rId3"/>
            <a:stretch>
              <a:fillRect/>
            </a:stretch>
          </p:blipFill>
          <p:spPr>
            <a:xfrm>
              <a:off x="0" y="0"/>
              <a:ext cx="11376357" cy="7378700"/>
            </a:xfrm>
            <a:prstGeom prst="rect">
              <a:avLst/>
            </a:prstGeom>
            <a:effectLst/>
          </p:spPr>
        </p:pic>
      </p:grpSp>
      <p:sp>
        <p:nvSpPr>
          <p:cNvPr id="810" name="(c) Archaeology Illustrated"/>
          <p:cNvSpPr txBox="1"/>
          <p:nvPr/>
        </p:nvSpPr>
        <p:spPr>
          <a:xfrm>
            <a:off x="7943843" y="652943"/>
            <a:ext cx="4191410" cy="7126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Reconstructive drawing of Mari palace"/>
          <p:cNvSpPr txBox="1">
            <a:spLocks noGrp="1"/>
          </p:cNvSpPr>
          <p:nvPr>
            <p:ph type="body" sz="quarter" idx="1"/>
          </p:nvPr>
        </p:nvSpPr>
        <p:spPr>
          <a:xfrm>
            <a:off x="1685428" y="8001000"/>
            <a:ext cx="9633944" cy="1511300"/>
          </a:xfrm>
          <a:prstGeom prst="rect">
            <a:avLst/>
          </a:prstGeom>
        </p:spPr>
        <p:txBody>
          <a:bodyPr>
            <a:normAutofit/>
          </a:bodyPr>
          <a:lstStyle>
            <a:lvl1pPr algn="ctr">
              <a:defRPr sz="3400">
                <a:solidFill>
                  <a:srgbClr val="85C3EA"/>
                </a:solidFill>
              </a:defRPr>
            </a:lvl1pPr>
          </a:lstStyle>
          <a:p>
            <a:r>
              <a:t>Reconstructive drawing of Mari palace</a:t>
            </a:r>
          </a:p>
        </p:txBody>
      </p:sp>
      <p:grpSp>
        <p:nvGrpSpPr>
          <p:cNvPr id="815" name="archaeology-illustrated--26805.jpeg"/>
          <p:cNvGrpSpPr/>
          <p:nvPr/>
        </p:nvGrpSpPr>
        <p:grpSpPr>
          <a:xfrm>
            <a:off x="812800" y="508000"/>
            <a:ext cx="11376357" cy="7378700"/>
            <a:chOff x="0" y="0"/>
            <a:chExt cx="11376356" cy="7378700"/>
          </a:xfrm>
        </p:grpSpPr>
        <p:pic>
          <p:nvPicPr>
            <p:cNvPr id="814" name="archaeology-illustrated--26805.jpeg" descr="archaeology-illustrated--26805.jpeg"/>
            <p:cNvPicPr>
              <a:picLocks noChangeAspect="1"/>
            </p:cNvPicPr>
            <p:nvPr/>
          </p:nvPicPr>
          <p:blipFill>
            <a:blip r:embed="rId2"/>
            <a:srcRect l="1104" r="1104"/>
            <a:stretch>
              <a:fillRect/>
            </a:stretch>
          </p:blipFill>
          <p:spPr>
            <a:xfrm>
              <a:off x="76200" y="63500"/>
              <a:ext cx="11236657" cy="7239000"/>
            </a:xfrm>
            <a:prstGeom prst="rect">
              <a:avLst/>
            </a:prstGeom>
            <a:ln>
              <a:noFill/>
            </a:ln>
            <a:effectLst/>
          </p:spPr>
        </p:pic>
        <p:pic>
          <p:nvPicPr>
            <p:cNvPr id="813" name="archaeology-illustrated--26805.jpeg" descr="archaeology-illustrated--26805.jpeg"/>
            <p:cNvPicPr>
              <a:picLocks/>
            </p:cNvPicPr>
            <p:nvPr/>
          </p:nvPicPr>
          <p:blipFill>
            <a:blip r:embed="rId3"/>
            <a:stretch>
              <a:fillRect/>
            </a:stretch>
          </p:blipFill>
          <p:spPr>
            <a:xfrm>
              <a:off x="0" y="0"/>
              <a:ext cx="11376357" cy="7378700"/>
            </a:xfrm>
            <a:prstGeom prst="rect">
              <a:avLst/>
            </a:prstGeom>
            <a:effectLst/>
          </p:spPr>
        </p:pic>
      </p:grpSp>
      <p:sp>
        <p:nvSpPr>
          <p:cNvPr id="816" name="(c) Archaeology Illustrated"/>
          <p:cNvSpPr txBox="1"/>
          <p:nvPr/>
        </p:nvSpPr>
        <p:spPr>
          <a:xfrm>
            <a:off x="8096243" y="7256943"/>
            <a:ext cx="4191410" cy="7126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b="0" cap="none">
                <a:solidFill>
                  <a:srgbClr val="000000"/>
                </a:solidFill>
              </a:defRPr>
            </a:lvl1pPr>
          </a:lstStyle>
          <a:p>
            <a:r>
              <a:t>(c) Archaeology Illustrated</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TotalTime>
  <Words>2885</Words>
  <Application>Microsoft Office PowerPoint</Application>
  <PresentationFormat>Custom</PresentationFormat>
  <Paragraphs>300</Paragraphs>
  <Slides>113</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113</vt:i4>
      </vt:variant>
    </vt:vector>
  </HeadingPairs>
  <TitlesOfParts>
    <vt:vector size="115"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2023-06-01T22:49:41Z</dcterms:modified>
</cp:coreProperties>
</file>